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
  </p:notesMasterIdLst>
  <p:handoutMasterIdLst>
    <p:handoutMasterId r:id="rId15"/>
  </p:handoutMasterIdLst>
  <p:sldIdLst>
    <p:sldId id="336" r:id="rId2"/>
    <p:sldId id="404" r:id="rId3"/>
    <p:sldId id="396" r:id="rId4"/>
    <p:sldId id="405" r:id="rId5"/>
    <p:sldId id="397" r:id="rId6"/>
    <p:sldId id="398" r:id="rId7"/>
    <p:sldId id="399" r:id="rId8"/>
    <p:sldId id="400" r:id="rId9"/>
    <p:sldId id="406" r:id="rId10"/>
    <p:sldId id="401" r:id="rId11"/>
    <p:sldId id="402" r:id="rId12"/>
    <p:sldId id="403" r:id="rId13"/>
  </p:sldIdLst>
  <p:sldSz cx="12192000" cy="6858000"/>
  <p:notesSz cx="9144000" cy="6858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752"/>
    <a:srgbClr val="44B65C"/>
    <a:srgbClr val="6A61FF"/>
    <a:srgbClr val="B2A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4"/>
    <p:restoredTop sz="96341"/>
  </p:normalViewPr>
  <p:slideViewPr>
    <p:cSldViewPr snapToGrid="0" snapToObjects="1">
      <p:cViewPr varScale="1">
        <p:scale>
          <a:sx n="69" d="100"/>
          <a:sy n="69" d="100"/>
        </p:scale>
        <p:origin x="572" y="4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0" d="100"/>
          <a:sy n="130" d="100"/>
        </p:scale>
        <p:origin x="204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B1500A5-E3EC-864C-827C-53F51294F4CE}" type="datetimeFigureOut">
              <a:rPr kumimoji="1" lang="ja-JP" altLang="en-US" smtClean="0"/>
              <a:t>2017/7/19</a:t>
            </a:fld>
            <a:endParaRPr kumimoji="1" lang="ja-JP" altLang="en-US"/>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7F748D8B-F123-EB45-988C-6DD037FC8F7A}" type="slidenum">
              <a:rPr kumimoji="1" lang="ja-JP" altLang="en-US" smtClean="0"/>
              <a:t>‹#›</a:t>
            </a:fld>
            <a:endParaRPr kumimoji="1" lang="ja-JP" altLang="en-US"/>
          </a:p>
        </p:txBody>
      </p:sp>
    </p:spTree>
    <p:extLst>
      <p:ext uri="{BB962C8B-B14F-4D97-AF65-F5344CB8AC3E}">
        <p14:creationId xmlns:p14="http://schemas.microsoft.com/office/powerpoint/2010/main" val="192346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5947FB-A074-EB48-9D74-588DFA5D7930}" type="datetimeFigureOut">
              <a:rPr kumimoji="1" lang="ja-JP" altLang="en-US" smtClean="0"/>
              <a:t>2017/7/19</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EC38BE-F44E-6C4C-8961-5D86E3FEBAAA}" type="slidenum">
              <a:rPr kumimoji="1" lang="ja-JP" altLang="en-US" smtClean="0"/>
              <a:t>‹#›</a:t>
            </a:fld>
            <a:endParaRPr kumimoji="1" lang="ja-JP" altLang="en-US"/>
          </a:p>
        </p:txBody>
      </p:sp>
    </p:spTree>
    <p:extLst>
      <p:ext uri="{BB962C8B-B14F-4D97-AF65-F5344CB8AC3E}">
        <p14:creationId xmlns:p14="http://schemas.microsoft.com/office/powerpoint/2010/main" val="8655311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514600" y="857250"/>
            <a:ext cx="4114800"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EC38BE-F44E-6C4C-8961-5D86E3FEBAAA}" type="slidenum">
              <a:rPr kumimoji="1" lang="ja-JP" altLang="en-US" smtClean="0"/>
              <a:t>1</a:t>
            </a:fld>
            <a:endParaRPr kumimoji="1" lang="ja-JP" altLang="en-US"/>
          </a:p>
        </p:txBody>
      </p:sp>
    </p:spTree>
    <p:extLst>
      <p:ext uri="{BB962C8B-B14F-4D97-AF65-F5344CB8AC3E}">
        <p14:creationId xmlns:p14="http://schemas.microsoft.com/office/powerpoint/2010/main" val="54107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956" y="2137835"/>
            <a:ext cx="10800645" cy="1208617"/>
          </a:xfrm>
        </p:spPr>
        <p:txBody>
          <a:bodyPr/>
          <a:lstStyle>
            <a:lvl1pPr algn="ctr">
              <a:defRPr b="0" i="0">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2743200" y="3716867"/>
            <a:ext cx="8534400" cy="1752600"/>
          </a:xfrm>
        </p:spPr>
        <p:txBody>
          <a:bodyPr>
            <a:normAutofit/>
          </a:bodyPr>
          <a:lstStyle>
            <a:lvl1pPr marL="0" indent="0" algn="r">
              <a:buNone/>
              <a:defRPr sz="1800" b="0" i="0">
                <a:solidFill>
                  <a:schemeClr val="tx2"/>
                </a:solidFill>
                <a:latin typeface="Meiryo" charset="-128"/>
                <a:ea typeface="Meiryo" charset="-128"/>
                <a:cs typeface="Meiryo"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lvl1pPr>
              <a:defRPr b="0" i="0">
                <a:latin typeface="Meiryo" charset="-128"/>
                <a:ea typeface="Meiryo" charset="-128"/>
                <a:cs typeface="Meiryo" charset="-128"/>
              </a:defRPr>
            </a:lvl1pPr>
          </a:lstStyle>
          <a:p>
            <a:fld id="{2A82DAA1-A8C4-5048-B2DA-0533BEE171A7}" type="datetime1">
              <a:rPr lang="ja-JP" altLang="en-US" smtClean="0"/>
              <a:pPr/>
              <a:t>2017/7/19</a:t>
            </a:fld>
            <a:endParaRPr lang="ja-JP" altLang="en-US"/>
          </a:p>
        </p:txBody>
      </p:sp>
      <p:sp>
        <p:nvSpPr>
          <p:cNvPr id="5" name="フッター プレースホルダー 4"/>
          <p:cNvSpPr>
            <a:spLocks noGrp="1"/>
          </p:cNvSpPr>
          <p:nvPr>
            <p:ph type="ftr" sz="quarter" idx="11"/>
          </p:nvPr>
        </p:nvSpPr>
        <p:spPr/>
        <p:txBody>
          <a:bodyPr/>
          <a:lstStyle>
            <a:lvl1pPr>
              <a:defRPr b="0" i="0">
                <a:latin typeface="Meiryo" charset="-128"/>
                <a:ea typeface="Meiryo" charset="-128"/>
                <a:cs typeface="Meiryo"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i="0">
                <a:latin typeface="Meiryo" charset="-128"/>
                <a:ea typeface="Meiryo" charset="-128"/>
                <a:cs typeface="Meiryo"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7318072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30A97A-8E60-5946-845F-D4E74D6DAB37}"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2198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0019468-9D91-F44C-A97D-2749C898A3CF}"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52156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1"/>
            <a:ext cx="27432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09600" y="274641"/>
            <a:ext cx="80264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B0B1C77-6B74-024F-982F-DA011CC666E0}"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75181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solidFill>
            <a:schemeClr val="tx2"/>
          </a:solidFill>
        </p:spPr>
        <p:txBody>
          <a:bodyPr anchor="b">
            <a:normAutofit/>
          </a:bodyPr>
          <a:lstStyle>
            <a:lvl1pPr algn="l">
              <a:defRPr sz="2400" b="0" i="0">
                <a:solidFill>
                  <a:schemeClr val="bg1">
                    <a:lumMod val="95000"/>
                  </a:schemeClr>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296128"/>
            <a:ext cx="10972800" cy="5051509"/>
          </a:xfrm>
        </p:spPr>
        <p:txBody>
          <a:bodyPr>
            <a:normAutofit/>
          </a:bodyPr>
          <a:lstStyle>
            <a:lvl1pPr>
              <a:lnSpc>
                <a:spcPct val="150000"/>
              </a:lnSpc>
              <a:defRPr sz="1800" b="0" i="0">
                <a:latin typeface="Meiryo" charset="-128"/>
                <a:ea typeface="Meiryo" charset="-128"/>
                <a:cs typeface="Meiryo" charset="-128"/>
              </a:defRPr>
            </a:lvl1pPr>
            <a:lvl2pPr>
              <a:lnSpc>
                <a:spcPct val="150000"/>
              </a:lnSpc>
              <a:defRPr sz="1500" b="0" i="0">
                <a:latin typeface="Meiryo" charset="-128"/>
                <a:ea typeface="Meiryo" charset="-128"/>
                <a:cs typeface="Meiryo" charset="-128"/>
              </a:defRPr>
            </a:lvl2pPr>
            <a:lvl3pPr>
              <a:lnSpc>
                <a:spcPct val="150000"/>
              </a:lnSpc>
              <a:defRPr sz="1350" b="0" i="0">
                <a:latin typeface="Meiryo" charset="-128"/>
                <a:ea typeface="Meiryo" charset="-128"/>
                <a:cs typeface="Meiryo" charset="-128"/>
              </a:defRPr>
            </a:lvl3pPr>
            <a:lvl4pPr>
              <a:lnSpc>
                <a:spcPct val="150000"/>
              </a:lnSpc>
              <a:defRPr sz="1200" b="0" i="0">
                <a:latin typeface="Meiryo" charset="-128"/>
                <a:ea typeface="Meiryo" charset="-128"/>
                <a:cs typeface="Meiryo" charset="-128"/>
              </a:defRPr>
            </a:lvl4pPr>
            <a:lvl5pPr>
              <a:lnSpc>
                <a:spcPct val="150000"/>
              </a:lnSpc>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3089784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noFill/>
        </p:spPr>
        <p:txBody>
          <a:bodyPr anchor="b">
            <a:normAutofit/>
          </a:bodyPr>
          <a:lstStyle>
            <a:lvl1pPr algn="l">
              <a:defRPr sz="2400" b="0" i="0">
                <a:solidFill>
                  <a:schemeClr val="tx2"/>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397003"/>
            <a:ext cx="10972800" cy="4729163"/>
          </a:xfrm>
        </p:spPr>
        <p:txBody>
          <a:bodyPr>
            <a:normAutofit/>
          </a:bodyPr>
          <a:lstStyle>
            <a:lvl1pPr>
              <a:defRPr sz="1800" b="0" i="0">
                <a:latin typeface="Meiryo" charset="-128"/>
                <a:ea typeface="Meiryo" charset="-128"/>
                <a:cs typeface="Meiryo" charset="-128"/>
              </a:defRPr>
            </a:lvl1pPr>
            <a:lvl2pPr>
              <a:defRPr sz="1500" b="0" i="0">
                <a:latin typeface="Meiryo" charset="-128"/>
                <a:ea typeface="Meiryo" charset="-128"/>
                <a:cs typeface="Meiryo" charset="-128"/>
              </a:defRPr>
            </a:lvl2pPr>
            <a:lvl3pPr>
              <a:defRPr sz="1350" b="0" i="0">
                <a:latin typeface="Meiryo" charset="-128"/>
                <a:ea typeface="Meiryo" charset="-128"/>
                <a:cs typeface="Meiryo" charset="-128"/>
              </a:defRPr>
            </a:lvl3pPr>
            <a:lvl4pPr>
              <a:defRPr sz="1200" b="0" i="0">
                <a:latin typeface="Meiryo" charset="-128"/>
                <a:ea typeface="Meiryo" charset="-128"/>
                <a:cs typeface="Meiryo" charset="-128"/>
              </a:defRPr>
            </a:lvl4pPr>
            <a:lvl5pPr>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cxnSp>
        <p:nvCxnSpPr>
          <p:cNvPr id="8" name="直線コネクタ 7"/>
          <p:cNvCxnSpPr/>
          <p:nvPr userDrawn="1"/>
        </p:nvCxnSpPr>
        <p:spPr>
          <a:xfrm>
            <a:off x="0" y="868362"/>
            <a:ext cx="12192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3"/>
            <a:ext cx="10363200" cy="1362075"/>
          </a:xfrm>
          <a:solidFill>
            <a:schemeClr val="tx2"/>
          </a:solidFill>
        </p:spPr>
        <p:txBody>
          <a:bodyPr anchor="ctr"/>
          <a:lstStyle>
            <a:lvl1pPr algn="r">
              <a:defRPr sz="3000" b="0" cap="all">
                <a:solidFill>
                  <a:schemeClr val="bg1"/>
                </a:solidFill>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latin typeface="Meiryo" charset="-128"/>
                <a:ea typeface="Meiryo" charset="-128"/>
                <a:cs typeface="Meiryo" charset="-128"/>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572666E-DFF8-3844-8A72-F833559E6225}"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121217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B41303-2A7D-BC42-A5E9-83A7F9A6D9FE}"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6615916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8C8A669-5537-4F43-A640-35B1FA7F8BB5}" type="datetime1">
              <a:rPr kumimoji="1" lang="ja-JP" altLang="en-US" smtClean="0"/>
              <a:t>2017/7/19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75925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708E77D-1FF5-8241-B63A-FA466B8161C3}" type="datetime1">
              <a:rPr kumimoji="1" lang="ja-JP" altLang="en-US" smtClean="0"/>
              <a:t>2017/7/19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4015336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CE8CC6A-8F8C-1849-966E-16AB1373C664}" type="datetime1">
              <a:rPr kumimoji="1" lang="ja-JP" altLang="en-US" smtClean="0"/>
              <a:t>2017/7/19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0790509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6890BCA-DA64-B442-BE5F-5C663AF7EFD1}"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70409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b="0" i="0">
                <a:solidFill>
                  <a:schemeClr val="tx1">
                    <a:tint val="75000"/>
                  </a:schemeClr>
                </a:solidFill>
                <a:latin typeface="Yu Gothic" charset="-128"/>
                <a:ea typeface="Yu Gothic" charset="-128"/>
                <a:cs typeface="Yu Gothic" charset="-128"/>
              </a:defRPr>
            </a:lvl1pPr>
          </a:lstStyle>
          <a:p>
            <a:fld id="{31CCF78F-41AD-2F44-B5FE-ABEDE2EC161D}" type="datetime1">
              <a:rPr lang="ja-JP" altLang="en-US" smtClean="0"/>
              <a:t>2017/7/19</a:t>
            </a:fld>
            <a:endParaRPr lang="ja-JP" altLang="en-US"/>
          </a:p>
        </p:txBody>
      </p:sp>
      <p:sp>
        <p:nvSpPr>
          <p:cNvPr id="5" name="フッター プレースホルダー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b="0" i="0">
                <a:solidFill>
                  <a:schemeClr val="tx1">
                    <a:tint val="75000"/>
                  </a:schemeClr>
                </a:solidFill>
                <a:latin typeface="Yu Gothic" charset="-128"/>
                <a:ea typeface="Yu Gothic" charset="-128"/>
                <a:cs typeface="Yu Gothic" charset="-128"/>
              </a:defRPr>
            </a:lvl1pPr>
          </a:lstStyle>
          <a:p>
            <a:endParaRPr lang="ja-JP" altLang="en-US"/>
          </a:p>
        </p:txBody>
      </p:sp>
      <p:sp>
        <p:nvSpPr>
          <p:cNvPr id="6" name="スライド番号プレースホルダー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b="0" i="0">
                <a:solidFill>
                  <a:schemeClr val="tx1">
                    <a:tint val="75000"/>
                  </a:schemeClr>
                </a:solidFill>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60836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342900" rtl="0" eaLnBrk="1" latinLnBrk="0" hangingPunct="1">
        <a:spcBef>
          <a:spcPct val="0"/>
        </a:spcBef>
        <a:buNone/>
        <a:defRPr kumimoji="1" sz="3300" b="0" i="0" kern="1200">
          <a:solidFill>
            <a:schemeClr val="tx1"/>
          </a:solidFill>
          <a:latin typeface="Yu Gothic" charset="-128"/>
          <a:ea typeface="Yu Gothic" charset="-128"/>
          <a:cs typeface="Yu Gothic" charset="-128"/>
        </a:defRPr>
      </a:lvl1pPr>
    </p:titleStyle>
    <p:bodyStyle>
      <a:lvl1pPr marL="257175" indent="-257175" algn="l" defTabSz="342900" rtl="0" eaLnBrk="1" latinLnBrk="0" hangingPunct="1">
        <a:spcBef>
          <a:spcPct val="20000"/>
        </a:spcBef>
        <a:buFont typeface="Arial"/>
        <a:buChar char="•"/>
        <a:defRPr kumimoji="1" sz="1800" b="0" i="0" kern="1200">
          <a:solidFill>
            <a:schemeClr val="tx1"/>
          </a:solidFill>
          <a:latin typeface="Yu Gothic" charset="-128"/>
          <a:ea typeface="Yu Gothic" charset="-128"/>
          <a:cs typeface="Yu Gothic" charset="-128"/>
        </a:defRPr>
      </a:lvl1pPr>
      <a:lvl2pPr marL="557213" indent="-214313" algn="l" defTabSz="342900" rtl="0" eaLnBrk="1" latinLnBrk="0" hangingPunct="1">
        <a:spcBef>
          <a:spcPct val="20000"/>
        </a:spcBef>
        <a:buFont typeface="Arial"/>
        <a:buChar char="–"/>
        <a:defRPr kumimoji="1" sz="1500" b="0" i="0" kern="1200">
          <a:solidFill>
            <a:schemeClr val="tx1"/>
          </a:solidFill>
          <a:latin typeface="Yu Gothic" charset="-128"/>
          <a:ea typeface="Yu Gothic" charset="-128"/>
          <a:cs typeface="Yu Gothic" charset="-128"/>
        </a:defRPr>
      </a:lvl2pPr>
      <a:lvl3pPr marL="857250" indent="-171450" algn="l" defTabSz="342900" rtl="0" eaLnBrk="1" latinLnBrk="0" hangingPunct="1">
        <a:spcBef>
          <a:spcPct val="20000"/>
        </a:spcBef>
        <a:buFont typeface="Arial"/>
        <a:buChar char="•"/>
        <a:defRPr kumimoji="1" sz="1350" b="0" i="0" kern="1200">
          <a:solidFill>
            <a:schemeClr val="tx1"/>
          </a:solidFill>
          <a:latin typeface="Yu Gothic" charset="-128"/>
          <a:ea typeface="Yu Gothic" charset="-128"/>
          <a:cs typeface="Yu Gothic" charset="-128"/>
        </a:defRPr>
      </a:lvl3pPr>
      <a:lvl4pPr marL="12001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4pPr>
      <a:lvl5pPr marL="15430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9.tiff"/><Relationship Id="rId12" Type="http://schemas.openxmlformats.org/officeDocument/2006/relationships/image" Target="../media/image14.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3.tiff"/><Relationship Id="rId10" Type="http://schemas.openxmlformats.org/officeDocument/2006/relationships/image" Target="../media/image12.tiff"/><Relationship Id="rId4" Type="http://schemas.openxmlformats.org/officeDocument/2006/relationships/image" Target="../media/image7.tiff"/><Relationship Id="rId9" Type="http://schemas.openxmlformats.org/officeDocument/2006/relationships/image" Target="../media/image11.tiff"/></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16.png"/><Relationship Id="rId7" Type="http://schemas.openxmlformats.org/officeDocument/2006/relationships/image" Target="../media/image10.tif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1881717" y="2765426"/>
            <a:ext cx="8100484" cy="906463"/>
          </a:xfrm>
        </p:spPr>
        <p:txBody>
          <a:bodyPr>
            <a:noAutofit/>
          </a:bodyPr>
          <a:lstStyle/>
          <a:p>
            <a:r>
              <a:rPr lang="en-US" altLang="ja-JP" sz="2000" dirty="0"/>
              <a:t>Web</a:t>
            </a:r>
            <a:r>
              <a:rPr lang="ja-JP" altLang="en-US" sz="2000" dirty="0"/>
              <a:t>工学とビジネスモデル</a:t>
            </a:r>
            <a:r>
              <a:rPr lang="en-US" altLang="ja-JP" sz="2000" dirty="0"/>
              <a:t/>
            </a:r>
            <a:br>
              <a:rPr lang="en-US" altLang="ja-JP" sz="2000" dirty="0"/>
            </a:br>
            <a:r>
              <a:rPr lang="en-US" altLang="ja-JP" sz="2800" dirty="0" smtClean="0"/>
              <a:t>[</a:t>
            </a:r>
            <a:r>
              <a:rPr lang="ja-JP" altLang="en-US" sz="3600" dirty="0" smtClean="0"/>
              <a:t>サービス名</a:t>
            </a:r>
            <a:r>
              <a:rPr lang="en-US" altLang="ja-JP" sz="3600" dirty="0" smtClean="0"/>
              <a:t>]</a:t>
            </a:r>
            <a:endParaRPr lang="ja-JP" altLang="en-US" sz="6000" dirty="0"/>
          </a:p>
        </p:txBody>
      </p:sp>
      <p:sp>
        <p:nvSpPr>
          <p:cNvPr id="8" name="サブタイトル 7"/>
          <p:cNvSpPr>
            <a:spLocks noGrp="1"/>
          </p:cNvSpPr>
          <p:nvPr>
            <p:ph type="subTitle" idx="1"/>
          </p:nvPr>
        </p:nvSpPr>
        <p:spPr>
          <a:xfrm>
            <a:off x="3172048" y="3854450"/>
            <a:ext cx="6810153" cy="1663848"/>
          </a:xfrm>
        </p:spPr>
        <p:txBody>
          <a:bodyPr>
            <a:noAutofit/>
          </a:bodyPr>
          <a:lstStyle/>
          <a:p>
            <a:r>
              <a:rPr lang="en-US" altLang="ja-JP" dirty="0" smtClean="0">
                <a:solidFill>
                  <a:schemeClr val="tx1"/>
                </a:solidFill>
              </a:rPr>
              <a:t>2017/07/19</a:t>
            </a:r>
          </a:p>
          <a:p>
            <a:r>
              <a:rPr lang="en-US" altLang="ja-JP" dirty="0" smtClean="0">
                <a:solidFill>
                  <a:schemeClr val="tx1"/>
                </a:solidFill>
              </a:rPr>
              <a:t>D</a:t>
            </a:r>
            <a:r>
              <a:rPr lang="ja-JP" altLang="en-US" dirty="0" smtClean="0">
                <a:solidFill>
                  <a:schemeClr val="tx1"/>
                </a:solidFill>
              </a:rPr>
              <a:t>班</a:t>
            </a:r>
            <a:endParaRPr lang="en-US" altLang="ja-JP" dirty="0" smtClean="0">
              <a:solidFill>
                <a:schemeClr val="tx1"/>
              </a:solidFill>
            </a:endParaRPr>
          </a:p>
          <a:p>
            <a:r>
              <a:rPr lang="ja-JP" altLang="en-US" dirty="0" smtClean="0">
                <a:solidFill>
                  <a:schemeClr val="tx1"/>
                </a:solidFill>
              </a:rPr>
              <a:t>中川大海</a:t>
            </a:r>
            <a:endParaRPr lang="en-US" altLang="ja-JP" dirty="0" smtClean="0">
              <a:solidFill>
                <a:schemeClr val="tx1"/>
              </a:solidFill>
            </a:endParaRPr>
          </a:p>
          <a:p>
            <a:r>
              <a:rPr lang="ja-JP" altLang="en-US" dirty="0" smtClean="0">
                <a:solidFill>
                  <a:schemeClr val="tx1"/>
                </a:solidFill>
              </a:rPr>
              <a:t>梶村</a:t>
            </a:r>
            <a:endParaRPr lang="en-US" altLang="ja-JP" dirty="0" smtClean="0">
              <a:solidFill>
                <a:schemeClr val="tx1"/>
              </a:solidFill>
            </a:endParaRPr>
          </a:p>
          <a:p>
            <a:r>
              <a:rPr lang="ja-JP" altLang="en-US" dirty="0" smtClean="0">
                <a:solidFill>
                  <a:schemeClr val="tx1"/>
                </a:solidFill>
              </a:rPr>
              <a:t>吉鷹</a:t>
            </a:r>
            <a:endParaRPr lang="en-US" altLang="ja-JP" dirty="0" smtClean="0">
              <a:solidFill>
                <a:schemeClr val="tx1"/>
              </a:solidFill>
            </a:endParaRPr>
          </a:p>
          <a:p>
            <a:r>
              <a:rPr lang="ja-JP" altLang="en-US" dirty="0" smtClean="0">
                <a:solidFill>
                  <a:schemeClr val="tx1"/>
                </a:solidFill>
              </a:rPr>
              <a:t>毛</a:t>
            </a:r>
            <a:endParaRPr lang="en-US" altLang="ja-JP" dirty="0" smtClean="0">
              <a:solidFill>
                <a:schemeClr val="tx1"/>
              </a:solidFill>
            </a:endParaRPr>
          </a:p>
        </p:txBody>
      </p:sp>
    </p:spTree>
    <p:extLst>
      <p:ext uri="{BB962C8B-B14F-4D97-AF65-F5344CB8AC3E}">
        <p14:creationId xmlns:p14="http://schemas.microsoft.com/office/powerpoint/2010/main" val="1837092459"/>
      </p:ext>
    </p:extLst>
  </p:cSld>
  <p:clrMapOvr>
    <a:masterClrMapping/>
  </p:clrMapOvr>
  <mc:AlternateContent xmlns:mc="http://schemas.openxmlformats.org/markup-compatibility/2006" xmlns:p14="http://schemas.microsoft.com/office/powerpoint/2010/main">
    <mc:Choice Requires="p14">
      <p:transition spd="slow" p14:dur="2000" advTm="12506"/>
    </mc:Choice>
    <mc:Fallback xmlns="">
      <p:transition spd="slow" advTm="125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ビジネスモデル</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10</a:t>
            </a:fld>
            <a:endParaRPr lang="ja-JP" altLang="en-US"/>
          </a:p>
        </p:txBody>
      </p:sp>
    </p:spTree>
    <p:extLst>
      <p:ext uri="{BB962C8B-B14F-4D97-AF65-F5344CB8AC3E}">
        <p14:creationId xmlns:p14="http://schemas.microsoft.com/office/powerpoint/2010/main" val="173192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916761" y="4053765"/>
            <a:ext cx="9825667" cy="232429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95999"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925031"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今後の課題</a:t>
            </a:r>
            <a:endParaRPr kumimoji="1" lang="ja-JP" altLang="en-US" dirty="0"/>
          </a:p>
        </p:txBody>
      </p:sp>
      <p:sp>
        <p:nvSpPr>
          <p:cNvPr id="3" name="コンテンツ プレースホルダー 2"/>
          <p:cNvSpPr>
            <a:spLocks noGrp="1"/>
          </p:cNvSpPr>
          <p:nvPr>
            <p:ph idx="1"/>
          </p:nvPr>
        </p:nvSpPr>
        <p:spPr>
          <a:xfrm>
            <a:off x="1197935" y="1553163"/>
            <a:ext cx="5419060" cy="2393370"/>
          </a:xfrm>
        </p:spPr>
        <p:txBody>
          <a:bodyPr/>
          <a:lstStyle/>
          <a:p>
            <a:r>
              <a:rPr lang="ja-JP" altLang="en-US" dirty="0" smtClean="0"/>
              <a:t>情報源の拡大</a:t>
            </a:r>
            <a:endParaRPr lang="en-US" altLang="ja-JP" dirty="0" smtClean="0"/>
          </a:p>
          <a:p>
            <a:pPr lvl="1"/>
            <a:r>
              <a:rPr kumimoji="1" lang="ja-JP" altLang="en-US" dirty="0" smtClean="0"/>
              <a:t>未対応の就活情報サイト</a:t>
            </a:r>
            <a:endParaRPr kumimoji="1" lang="en-US" altLang="ja-JP" dirty="0" smtClean="0"/>
          </a:p>
          <a:p>
            <a:pPr lvl="1"/>
            <a:r>
              <a:rPr lang="ja-JP" altLang="en-US" dirty="0" smtClean="0"/>
              <a:t>企業サイト</a:t>
            </a:r>
            <a:endParaRPr lang="en-US" altLang="ja-JP" dirty="0" smtClean="0"/>
          </a:p>
          <a:p>
            <a:pPr lvl="1"/>
            <a:r>
              <a:rPr kumimoji="1" lang="ja-JP" altLang="en-US" dirty="0" smtClean="0"/>
              <a:t>企業にまつわるニュース</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11</a:t>
            </a:fld>
            <a:endParaRPr lang="ja-JP" altLang="en-US"/>
          </a:p>
        </p:txBody>
      </p:sp>
      <p:sp>
        <p:nvSpPr>
          <p:cNvPr id="5" name="コンテンツ プレースホルダー 2"/>
          <p:cNvSpPr txBox="1">
            <a:spLocks/>
          </p:cNvSpPr>
          <p:nvPr/>
        </p:nvSpPr>
        <p:spPr>
          <a:xfrm>
            <a:off x="1929219" y="4168585"/>
            <a:ext cx="8035851" cy="2281143"/>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より多様な高付加価値コンテンツの提供</a:t>
            </a:r>
            <a:endParaRPr lang="en-US" altLang="ja-JP" dirty="0" smtClean="0"/>
          </a:p>
          <a:p>
            <a:pPr lvl="1"/>
            <a:r>
              <a:rPr lang="ja-JP" altLang="en-US" dirty="0" smtClean="0"/>
              <a:t>口コミのポジネガ分析・トレンド分析</a:t>
            </a:r>
            <a:endParaRPr lang="en-US" altLang="ja-JP" dirty="0" smtClean="0"/>
          </a:p>
          <a:p>
            <a:pPr lvl="1"/>
            <a:r>
              <a:rPr lang="ja-JP" altLang="en-US" dirty="0" smtClean="0"/>
              <a:t>ユーザの基本情報や選考情報、視聴履歴などを踏まえたコンテンツ推薦エンジン</a:t>
            </a:r>
            <a:endParaRPr lang="en-US" altLang="ja-JP" dirty="0" smtClean="0"/>
          </a:p>
          <a:p>
            <a:pPr lvl="1"/>
            <a:r>
              <a:rPr lang="ja-JP" altLang="en-US" dirty="0" smtClean="0"/>
              <a:t>機械学習を用いた選考通過者と落選者の</a:t>
            </a:r>
            <a:r>
              <a:rPr lang="en-US" altLang="ja-JP" dirty="0" smtClean="0"/>
              <a:t>ES</a:t>
            </a:r>
            <a:r>
              <a:rPr lang="ja-JP" altLang="en-US" dirty="0" smtClean="0"/>
              <a:t>分析</a:t>
            </a:r>
            <a:endParaRPr lang="en-US" altLang="ja-JP" dirty="0" smtClean="0"/>
          </a:p>
          <a:p>
            <a:pPr lvl="1"/>
            <a:r>
              <a:rPr lang="ja-JP" altLang="en-US" dirty="0" smtClean="0"/>
              <a:t>選考倍率予測</a:t>
            </a:r>
            <a:endParaRPr lang="en-US" altLang="ja-JP" dirty="0" smtClean="0"/>
          </a:p>
          <a:p>
            <a:pPr lvl="1"/>
            <a:endParaRPr lang="ja-JP" altLang="en-US" dirty="0"/>
          </a:p>
        </p:txBody>
      </p:sp>
      <p:sp>
        <p:nvSpPr>
          <p:cNvPr id="6" name="コンテンツ プレースホルダー 2"/>
          <p:cNvSpPr txBox="1">
            <a:spLocks/>
          </p:cNvSpPr>
          <p:nvPr/>
        </p:nvSpPr>
        <p:spPr>
          <a:xfrm>
            <a:off x="6404344" y="1510012"/>
            <a:ext cx="5419060" cy="2393370"/>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情報の検索性の向上</a:t>
            </a:r>
            <a:endParaRPr lang="en-US" altLang="ja-JP" dirty="0" smtClean="0"/>
          </a:p>
          <a:p>
            <a:pPr lvl="1"/>
            <a:r>
              <a:rPr lang="ja-JP" altLang="en-US" dirty="0" smtClean="0"/>
              <a:t>業種や基本情報に基づくタグ付け</a:t>
            </a:r>
            <a:endParaRPr lang="en-US" altLang="ja-JP" dirty="0" smtClean="0"/>
          </a:p>
          <a:p>
            <a:pPr lvl="1"/>
            <a:r>
              <a:rPr lang="ja-JP" altLang="en-US" dirty="0" smtClean="0"/>
              <a:t>フィルターやソート機能</a:t>
            </a:r>
            <a:endParaRPr lang="en-US" altLang="ja-JP" dirty="0" smtClean="0"/>
          </a:p>
          <a:p>
            <a:pPr lvl="1"/>
            <a:endParaRPr lang="en-US" altLang="ja-JP" dirty="0" smtClean="0"/>
          </a:p>
        </p:txBody>
      </p:sp>
    </p:spTree>
    <p:extLst>
      <p:ext uri="{BB962C8B-B14F-4D97-AF65-F5344CB8AC3E}">
        <p14:creationId xmlns:p14="http://schemas.microsoft.com/office/powerpoint/2010/main" val="207836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上に散乱・氾濫している就活情報を収集し、一元的に提供することで、学生の就職活動をより円滑に進めることを可能にする就活キュレーションサイトを開発</a:t>
            </a:r>
            <a:endParaRPr kumimoji="1" lang="en-US" altLang="ja-JP" dirty="0" smtClean="0"/>
          </a:p>
          <a:p>
            <a:r>
              <a:rPr lang="ja-JP" altLang="en-US" dirty="0" smtClean="0"/>
              <a:t>情報を収集するだけでなく、膨大なデータに対して機械学習を用いてユーザに必要な情報を分析・可視化して提供することで、付加価値の高いコンテンツを提供</a:t>
            </a:r>
            <a:endParaRPr lang="en-US" altLang="ja-JP" dirty="0" smtClean="0"/>
          </a:p>
          <a:p>
            <a:r>
              <a:rPr lang="ja-JP" altLang="en-US" dirty="0" smtClean="0"/>
              <a:t>キュレーション元のサイトと提携し、サイト誘導とアフィリエイトの互恵的な関係に基づいた健全なビジネスモデルを構築</a:t>
            </a:r>
            <a:endParaRPr lang="en-US" altLang="ja-JP" dirty="0" smtClean="0"/>
          </a:p>
          <a:p>
            <a:r>
              <a:rPr lang="ja-JP" altLang="en-US" dirty="0" smtClean="0"/>
              <a:t>今後は情報の収集元を拡大することに加え、機械学習などを用いたより高付加価値なコンテンツ提供や情報の検索性向上などを図ることで、より就活生が使いたくなる、使って得をするサイトに</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12</a:t>
            </a:fld>
            <a:endParaRPr lang="ja-JP" altLang="en-US"/>
          </a:p>
        </p:txBody>
      </p:sp>
    </p:spTree>
    <p:extLst>
      <p:ext uri="{BB962C8B-B14F-4D97-AF65-F5344CB8AC3E}">
        <p14:creationId xmlns:p14="http://schemas.microsoft.com/office/powerpoint/2010/main" val="5500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サービスの概要</a:t>
            </a:r>
            <a:endParaRPr kumimoji="1" lang="ja-JP" altLang="en-US" dirty="0"/>
          </a:p>
        </p:txBody>
      </p:sp>
      <p:sp>
        <p:nvSpPr>
          <p:cNvPr id="3" name="コンテンツ プレースホルダー 2"/>
          <p:cNvSpPr>
            <a:spLocks noGrp="1"/>
          </p:cNvSpPr>
          <p:nvPr>
            <p:ph idx="1"/>
          </p:nvPr>
        </p:nvSpPr>
        <p:spPr>
          <a:xfrm>
            <a:off x="609600" y="2785730"/>
            <a:ext cx="10972800" cy="3561907"/>
          </a:xfrm>
        </p:spPr>
        <p:txBody>
          <a:bodyPr/>
          <a:lstStyle/>
          <a:p>
            <a:r>
              <a:rPr kumimoji="1" lang="en-US" altLang="ja-JP" dirty="0" smtClean="0"/>
              <a:t>web</a:t>
            </a:r>
            <a:r>
              <a:rPr kumimoji="1" lang="ja-JP" altLang="en-US" dirty="0" smtClean="0"/>
              <a:t>上に散乱・氾濫している就活情報を収集し、一元的に提供することで、学生の就職活動をより円滑に進めることを可能にする就活キュレーションサイトを開発</a:t>
            </a:r>
            <a:endParaRPr kumimoji="1" lang="en-US" altLang="ja-JP" dirty="0" smtClean="0"/>
          </a:p>
          <a:p>
            <a:r>
              <a:rPr lang="ja-JP" altLang="en-US" dirty="0" smtClean="0"/>
              <a:t>情報を収集するだけでなく、膨大なデータに対して機械学習を用いてユーザに必要な情報を分析・可視化して提供することで、付加価値の高いコンテンツを提供</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2</a:t>
            </a:fld>
            <a:endParaRPr lang="ja-JP" altLang="en-US"/>
          </a:p>
        </p:txBody>
      </p:sp>
      <p:sp>
        <p:nvSpPr>
          <p:cNvPr id="5" name="テキスト ボックス 4"/>
          <p:cNvSpPr txBox="1"/>
          <p:nvPr/>
        </p:nvSpPr>
        <p:spPr>
          <a:xfrm>
            <a:off x="4061637" y="1745503"/>
            <a:ext cx="3416320" cy="369332"/>
          </a:xfrm>
          <a:prstGeom prst="rect">
            <a:avLst/>
          </a:prstGeom>
          <a:noFill/>
        </p:spPr>
        <p:txBody>
          <a:bodyPr wrap="none" rtlCol="0">
            <a:spAutoFit/>
          </a:bodyPr>
          <a:lstStyle/>
          <a:p>
            <a:r>
              <a:rPr kumimoji="1" lang="ja-JP" altLang="en-US" dirty="0" smtClean="0">
                <a:latin typeface="Meiryo" charset="-128"/>
                <a:ea typeface="Meiryo" charset="-128"/>
                <a:cs typeface="Meiryo" charset="-128"/>
              </a:rPr>
              <a:t>サービス名とかコンセプトとか</a:t>
            </a:r>
          </a:p>
        </p:txBody>
      </p:sp>
    </p:spTree>
    <p:extLst>
      <p:ext uri="{BB962C8B-B14F-4D97-AF65-F5344CB8AC3E}">
        <p14:creationId xmlns:p14="http://schemas.microsoft.com/office/powerpoint/2010/main" val="121619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就活サイトの現状</a:t>
            </a:r>
            <a:endParaRPr kumimoji="1" lang="ja-JP" altLang="en-US" dirty="0"/>
          </a:p>
        </p:txBody>
      </p:sp>
      <p:sp>
        <p:nvSpPr>
          <p:cNvPr id="3" name="コンテンツ プレースホルダー 2"/>
          <p:cNvSpPr>
            <a:spLocks noGrp="1"/>
          </p:cNvSpPr>
          <p:nvPr>
            <p:ph idx="1"/>
          </p:nvPr>
        </p:nvSpPr>
        <p:spPr>
          <a:xfrm>
            <a:off x="609600" y="1296128"/>
            <a:ext cx="10972800" cy="5700420"/>
          </a:xfrm>
        </p:spPr>
        <p:txBody>
          <a:bodyPr>
            <a:normAutofit/>
          </a:bodyPr>
          <a:lstStyle/>
          <a:p>
            <a:r>
              <a:rPr lang="en-US" altLang="ja-JP" dirty="0"/>
              <a:t>2014 </a:t>
            </a:r>
            <a:r>
              <a:rPr lang="ja-JP" altLang="en-US" dirty="0"/>
              <a:t>年度の新卒採用支援市場</a:t>
            </a:r>
            <a:r>
              <a:rPr lang="ja-JP" altLang="en-US" dirty="0" smtClean="0"/>
              <a:t>規模は</a:t>
            </a:r>
            <a:r>
              <a:rPr lang="ja-JP" altLang="en-US" dirty="0"/>
              <a:t>、前年度比 </a:t>
            </a:r>
            <a:r>
              <a:rPr lang="en-US" altLang="ja-JP" dirty="0"/>
              <a:t>104.6%</a:t>
            </a:r>
            <a:r>
              <a:rPr lang="ja-JP" altLang="en-US" dirty="0"/>
              <a:t>の </a:t>
            </a:r>
            <a:r>
              <a:rPr lang="en-US" altLang="ja-JP" b="1" dirty="0">
                <a:solidFill>
                  <a:srgbClr val="FF0000"/>
                </a:solidFill>
              </a:rPr>
              <a:t>1,987 </a:t>
            </a:r>
            <a:r>
              <a:rPr lang="ja-JP" altLang="en-US" b="1" dirty="0">
                <a:solidFill>
                  <a:srgbClr val="FF0000"/>
                </a:solidFill>
              </a:rPr>
              <a:t>億</a:t>
            </a:r>
            <a:r>
              <a:rPr lang="ja-JP" altLang="en-US" b="1" dirty="0" smtClean="0">
                <a:solidFill>
                  <a:srgbClr val="FF0000"/>
                </a:solidFill>
              </a:rPr>
              <a:t>円</a:t>
            </a:r>
            <a:endParaRPr lang="en-US" altLang="ja-JP" b="1" dirty="0" smtClean="0">
              <a:solidFill>
                <a:srgbClr val="FF0000"/>
              </a:solidFill>
            </a:endParaRPr>
          </a:p>
          <a:p>
            <a:pPr lvl="1"/>
            <a:r>
              <a:rPr kumimoji="1" lang="ja-JP" altLang="en-US" dirty="0" smtClean="0"/>
              <a:t>今後も人手不足から新卒採用に対する市場規模は</a:t>
            </a:r>
            <a:r>
              <a:rPr kumimoji="1" lang="ja-JP" altLang="en-US" dirty="0" smtClean="0"/>
              <a:t>増加</a:t>
            </a:r>
            <a:endParaRPr kumimoji="1" lang="en-US" altLang="ja-JP" dirty="0" smtClean="0"/>
          </a:p>
          <a:p>
            <a:r>
              <a:rPr lang="en-US" altLang="ja-JP" dirty="0" smtClean="0"/>
              <a:t>2014 </a:t>
            </a:r>
            <a:r>
              <a:rPr lang="ja-JP" altLang="en-US" dirty="0"/>
              <a:t>年度の就職情報サイトの市場規模は前年度比 </a:t>
            </a:r>
            <a:r>
              <a:rPr lang="en-US" altLang="ja-JP" dirty="0"/>
              <a:t>123.6%</a:t>
            </a:r>
            <a:r>
              <a:rPr lang="ja-JP" altLang="en-US" dirty="0"/>
              <a:t>の </a:t>
            </a:r>
            <a:r>
              <a:rPr lang="en-US" altLang="ja-JP" b="1" dirty="0">
                <a:solidFill>
                  <a:srgbClr val="FF0000"/>
                </a:solidFill>
              </a:rPr>
              <a:t>340 </a:t>
            </a:r>
            <a:r>
              <a:rPr lang="ja-JP" altLang="en-US" b="1" dirty="0" smtClean="0">
                <a:solidFill>
                  <a:srgbClr val="FF0000"/>
                </a:solidFill>
              </a:rPr>
              <a:t>億</a:t>
            </a:r>
            <a:r>
              <a:rPr lang="ja-JP" altLang="en-US" b="1" dirty="0" smtClean="0">
                <a:solidFill>
                  <a:srgbClr val="FF0000"/>
                </a:solidFill>
              </a:rPr>
              <a:t>円</a:t>
            </a:r>
            <a:endParaRPr lang="en-US" altLang="ja-JP" b="1" dirty="0">
              <a:solidFill>
                <a:srgbClr val="FF0000"/>
              </a:solidFill>
            </a:endParaRPr>
          </a:p>
          <a:p>
            <a:pPr lvl="1"/>
            <a:r>
              <a:rPr lang="ja-JP" altLang="en-US" dirty="0" smtClean="0"/>
              <a:t>情報</a:t>
            </a:r>
            <a:r>
              <a:rPr lang="ja-JP" altLang="en-US" dirty="0"/>
              <a:t>掲載企業（求人企業）からの広告掲載料により</a:t>
            </a:r>
            <a:r>
              <a:rPr lang="ja-JP" altLang="en-US" dirty="0" smtClean="0"/>
              <a:t>構成</a:t>
            </a:r>
            <a:endParaRPr lang="en-US" altLang="ja-JP" dirty="0" smtClean="0"/>
          </a:p>
          <a:p>
            <a:pPr lvl="1"/>
            <a:r>
              <a:rPr lang="ja-JP" altLang="en-US" dirty="0" smtClean="0"/>
              <a:t>企業</a:t>
            </a:r>
            <a:r>
              <a:rPr lang="ja-JP" altLang="en-US" dirty="0"/>
              <a:t>における採用活動が活発化する</a:t>
            </a:r>
            <a:r>
              <a:rPr lang="ja-JP" altLang="en-US" dirty="0" smtClean="0"/>
              <a:t>なか、</a:t>
            </a:r>
            <a:r>
              <a:rPr lang="ja-JP" altLang="en-US" dirty="0"/>
              <a:t>中堅・中小企業を中心に掲載社数</a:t>
            </a:r>
            <a:r>
              <a:rPr lang="ja-JP" altLang="en-US" dirty="0" smtClean="0"/>
              <a:t>の増加</a:t>
            </a:r>
            <a:r>
              <a:rPr lang="ja-JP" altLang="en-US" dirty="0"/>
              <a:t>が見込まれることから、大幅な</a:t>
            </a:r>
            <a:r>
              <a:rPr lang="ja-JP" altLang="en-US" dirty="0" smtClean="0"/>
              <a:t>拡大が予測される</a:t>
            </a:r>
            <a:endParaRPr lang="en-US" altLang="ja-JP" dirty="0" smtClean="0"/>
          </a:p>
          <a:p>
            <a:endParaRPr kumimoji="1" lang="en-US" altLang="ja-JP" dirty="0"/>
          </a:p>
          <a:p>
            <a:pPr marL="0" indent="0">
              <a:buNone/>
            </a:pPr>
            <a:endParaRPr lang="en-US" altLang="ja-JP" sz="1200" dirty="0" smtClean="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endParaRPr lang="en-US" altLang="ja-JP" sz="1200" dirty="0"/>
          </a:p>
          <a:p>
            <a:pPr marL="0" indent="0">
              <a:buNone/>
            </a:pPr>
            <a:endParaRPr lang="en-US" altLang="ja-JP" sz="1200" dirty="0" smtClean="0"/>
          </a:p>
          <a:p>
            <a:pPr marL="0" indent="0">
              <a:buNone/>
            </a:pPr>
            <a:endParaRPr lang="en-US" altLang="ja-JP" sz="1200" dirty="0"/>
          </a:p>
          <a:p>
            <a:pPr marL="0" indent="0">
              <a:buNone/>
            </a:pPr>
            <a:r>
              <a:rPr lang="ja-JP" altLang="en-US" sz="1200" dirty="0" smtClean="0"/>
              <a:t>　　　　　　　　　　　　　　　　　　　　　　　　　　　　　　　　　　　　　　　矢野</a:t>
            </a:r>
            <a:r>
              <a:rPr lang="ja-JP" altLang="en-US" sz="1200" dirty="0" smtClean="0"/>
              <a:t>経済研究所　新卒</a:t>
            </a:r>
            <a:r>
              <a:rPr lang="ja-JP" altLang="en-US" sz="1200" dirty="0"/>
              <a:t>採用支援市場に関する調査結果 </a:t>
            </a:r>
            <a:r>
              <a:rPr lang="en-US" altLang="ja-JP" sz="1200" dirty="0"/>
              <a:t>2015 </a:t>
            </a:r>
            <a:r>
              <a:rPr lang="ja-JP" altLang="en-US" sz="1200" dirty="0" smtClean="0"/>
              <a:t>を参照</a:t>
            </a:r>
            <a:endParaRPr kumimoji="1" lang="ja-JP" altLang="en-US" sz="1200"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3</a:t>
            </a:fld>
            <a:endParaRPr lang="ja-JP" altLang="en-US"/>
          </a:p>
        </p:txBody>
      </p:sp>
      <p:pic>
        <p:nvPicPr>
          <p:cNvPr id="5" name="図 4"/>
          <p:cNvPicPr>
            <a:picLocks noChangeAspect="1"/>
          </p:cNvPicPr>
          <p:nvPr/>
        </p:nvPicPr>
        <p:blipFill>
          <a:blip r:embed="rId2"/>
          <a:stretch>
            <a:fillRect/>
          </a:stretch>
        </p:blipFill>
        <p:spPr>
          <a:xfrm>
            <a:off x="3473500" y="3538806"/>
            <a:ext cx="4109554" cy="2863489"/>
          </a:xfrm>
          <a:prstGeom prst="rect">
            <a:avLst/>
          </a:prstGeom>
        </p:spPr>
      </p:pic>
    </p:spTree>
    <p:extLst>
      <p:ext uri="{BB962C8B-B14F-4D97-AF65-F5344CB8AC3E}">
        <p14:creationId xmlns:p14="http://schemas.microsoft.com/office/powerpoint/2010/main" val="956343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就</a:t>
            </a:r>
            <a:r>
              <a:rPr kumimoji="1" lang="ja-JP" altLang="en-US" dirty="0" smtClean="0"/>
              <a:t>活サイトの問題点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外資就活</a:t>
            </a:r>
            <a:endParaRPr kumimoji="1" lang="en-US" altLang="ja-JP" dirty="0" smtClean="0"/>
          </a:p>
          <a:p>
            <a:pPr lvl="1"/>
            <a:r>
              <a:rPr lang="ja-JP" altLang="en-US" dirty="0" smtClean="0"/>
              <a:t>情報が多すぎて扱いづらい</a:t>
            </a:r>
            <a:endParaRPr lang="en-US" altLang="ja-JP" dirty="0" smtClean="0"/>
          </a:p>
          <a:p>
            <a:pPr lvl="1"/>
            <a:r>
              <a:rPr kumimoji="1" lang="ja-JP" altLang="en-US" dirty="0" smtClean="0"/>
              <a:t>実際</a:t>
            </a:r>
            <a:r>
              <a:rPr kumimoji="1" lang="ja-JP" altLang="en-US" dirty="0" smtClean="0"/>
              <a:t>の社員の意見が書かれていない</a:t>
            </a:r>
            <a:endParaRPr kumimoji="1" lang="en-US" altLang="ja-JP" dirty="0" smtClean="0"/>
          </a:p>
          <a:p>
            <a:pPr lvl="1"/>
            <a:r>
              <a:rPr kumimoji="1" lang="ja-JP" altLang="en-US" dirty="0" smtClean="0"/>
              <a:t>選考体験記の情報が多い</a:t>
            </a:r>
            <a:endParaRPr kumimoji="1" lang="en-US" altLang="ja-JP" dirty="0" smtClean="0"/>
          </a:p>
          <a:p>
            <a:pPr lvl="1"/>
            <a:endParaRPr kumimoji="1" lang="en-US" altLang="ja-JP" dirty="0" smtClean="0"/>
          </a:p>
          <a:p>
            <a:r>
              <a:rPr lang="en-US" altLang="ja-JP" dirty="0" err="1" smtClean="0"/>
              <a:t>Vokers</a:t>
            </a:r>
            <a:endParaRPr lang="en-US" altLang="ja-JP" dirty="0"/>
          </a:p>
          <a:p>
            <a:pPr lvl="1"/>
            <a:r>
              <a:rPr lang="ja-JP" altLang="en-US" dirty="0" smtClean="0"/>
              <a:t>実際の社員の口コミにより構成</a:t>
            </a:r>
            <a:endParaRPr lang="en-US" altLang="ja-JP" dirty="0" smtClean="0"/>
          </a:p>
          <a:p>
            <a:pPr lvl="1"/>
            <a:r>
              <a:rPr lang="ja-JP" altLang="en-US" dirty="0" smtClean="0"/>
              <a:t>社員の口コミが大量にあるためそれをすべて読むのは大変</a:t>
            </a:r>
            <a:endParaRPr lang="en-US" altLang="ja-JP" dirty="0" smtClean="0"/>
          </a:p>
          <a:p>
            <a:pPr lvl="1"/>
            <a:r>
              <a:rPr lang="ja-JP" altLang="en-US" dirty="0" smtClean="0"/>
              <a:t>選</a:t>
            </a:r>
            <a:r>
              <a:rPr lang="ja-JP" altLang="en-US" dirty="0"/>
              <a:t>考</a:t>
            </a:r>
            <a:r>
              <a:rPr lang="ja-JP" altLang="en-US" dirty="0" smtClean="0"/>
              <a:t>体験記などの入社へのプロセスが</a:t>
            </a:r>
            <a:r>
              <a:rPr lang="ja-JP" altLang="en-US" dirty="0"/>
              <a:t>書</a:t>
            </a:r>
            <a:r>
              <a:rPr lang="ja-JP" altLang="en-US" dirty="0" smtClean="0"/>
              <a:t>かれていない</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4</a:t>
            </a:fld>
            <a:endParaRPr lang="ja-JP" altLang="en-US"/>
          </a:p>
        </p:txBody>
      </p:sp>
      <p:pic>
        <p:nvPicPr>
          <p:cNvPr id="5" name="図 4"/>
          <p:cNvPicPr>
            <a:picLocks noChangeAspect="1"/>
          </p:cNvPicPr>
          <p:nvPr/>
        </p:nvPicPr>
        <p:blipFill>
          <a:blip r:embed="rId2"/>
          <a:stretch>
            <a:fillRect/>
          </a:stretch>
        </p:blipFill>
        <p:spPr>
          <a:xfrm>
            <a:off x="954412" y="1367064"/>
            <a:ext cx="1917855" cy="340952"/>
          </a:xfrm>
          <a:prstGeom prst="rect">
            <a:avLst/>
          </a:prstGeom>
        </p:spPr>
      </p:pic>
      <p:pic>
        <p:nvPicPr>
          <p:cNvPr id="6" name="図 5"/>
          <p:cNvPicPr>
            <a:picLocks noChangeAspect="1"/>
          </p:cNvPicPr>
          <p:nvPr/>
        </p:nvPicPr>
        <p:blipFill rotWithShape="1">
          <a:blip r:embed="rId3"/>
          <a:srcRect l="25039" t="24210" r="25346" b="28170"/>
          <a:stretch/>
        </p:blipFill>
        <p:spPr>
          <a:xfrm>
            <a:off x="862755" y="3196462"/>
            <a:ext cx="1371600" cy="691116"/>
          </a:xfrm>
          <a:prstGeom prst="rect">
            <a:avLst/>
          </a:prstGeom>
        </p:spPr>
      </p:pic>
      <p:pic>
        <p:nvPicPr>
          <p:cNvPr id="7" name="図 6"/>
          <p:cNvPicPr>
            <a:picLocks noChangeAspect="1"/>
          </p:cNvPicPr>
          <p:nvPr/>
        </p:nvPicPr>
        <p:blipFill>
          <a:blip r:embed="rId4"/>
          <a:stretch>
            <a:fillRect/>
          </a:stretch>
        </p:blipFill>
        <p:spPr>
          <a:xfrm>
            <a:off x="6413447" y="1150887"/>
            <a:ext cx="5513765" cy="2491853"/>
          </a:xfrm>
          <a:prstGeom prst="rect">
            <a:avLst/>
          </a:prstGeom>
        </p:spPr>
      </p:pic>
      <p:pic>
        <p:nvPicPr>
          <p:cNvPr id="8" name="図 7"/>
          <p:cNvPicPr>
            <a:picLocks noChangeAspect="1"/>
          </p:cNvPicPr>
          <p:nvPr/>
        </p:nvPicPr>
        <p:blipFill>
          <a:blip r:embed="rId5"/>
          <a:stretch>
            <a:fillRect/>
          </a:stretch>
        </p:blipFill>
        <p:spPr>
          <a:xfrm>
            <a:off x="6456413" y="4054337"/>
            <a:ext cx="5507790" cy="2438541"/>
          </a:xfrm>
          <a:prstGeom prst="rect">
            <a:avLst/>
          </a:prstGeom>
        </p:spPr>
      </p:pic>
    </p:spTree>
    <p:extLst>
      <p:ext uri="{BB962C8B-B14F-4D97-AF65-F5344CB8AC3E}">
        <p14:creationId xmlns:p14="http://schemas.microsoft.com/office/powerpoint/2010/main" val="3074234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web</a:t>
            </a:r>
            <a:r>
              <a:rPr lang="ja-JP" altLang="en-US" dirty="0" smtClean="0"/>
              <a:t>上の就活情報を一元化して提供する</a:t>
            </a:r>
            <a:r>
              <a:rPr lang="en-US" altLang="ja-JP" dirty="0" smtClean="0"/>
              <a:t>web</a:t>
            </a:r>
            <a:r>
              <a:rPr lang="ja-JP" altLang="en-US" dirty="0" smtClean="0"/>
              <a:t>サービスを提供</a:t>
            </a:r>
            <a:endParaRPr lang="en-US" altLang="ja-JP" dirty="0" smtClean="0"/>
          </a:p>
          <a:p>
            <a:pPr marL="342900" lvl="1" indent="0">
              <a:buNone/>
            </a:pPr>
            <a:r>
              <a:rPr kumimoji="1" lang="ja-JP" altLang="en-US" dirty="0" smtClean="0"/>
              <a:t>情報の散乱：多様な就活サイトからデータを収集し、必要な情報を一元的に確認できる</a:t>
            </a:r>
            <a:endParaRPr kumimoji="1" lang="en-US" altLang="ja-JP" dirty="0" smtClean="0"/>
          </a:p>
          <a:p>
            <a:pPr marL="342900" lvl="1" indent="0">
              <a:buNone/>
            </a:pPr>
            <a:r>
              <a:rPr kumimoji="1" lang="ja-JP" altLang="en-US" dirty="0" smtClean="0"/>
              <a:t>情報の氾濫：膨大な量のデータを機械学習を用いて集約・分析し、ユーザにとって有益なコンテンツを提供する</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5</a:t>
            </a:fld>
            <a:endParaRPr lang="ja-JP" altLang="en-US"/>
          </a:p>
        </p:txBody>
      </p:sp>
      <p:sp>
        <p:nvSpPr>
          <p:cNvPr id="5" name="角丸四角形 4"/>
          <p:cNvSpPr/>
          <p:nvPr/>
        </p:nvSpPr>
        <p:spPr>
          <a:xfrm>
            <a:off x="1350334" y="2766220"/>
            <a:ext cx="4104167" cy="3581417"/>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372446" y="2766219"/>
            <a:ext cx="4104167" cy="3581417"/>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38811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6</a:t>
            </a:fld>
            <a:endParaRPr lang="ja-JP" altLang="en-US"/>
          </a:p>
        </p:txBody>
      </p:sp>
    </p:spTree>
    <p:extLst>
      <p:ext uri="{BB962C8B-B14F-4D97-AF65-F5344CB8AC3E}">
        <p14:creationId xmlns:p14="http://schemas.microsoft.com/office/powerpoint/2010/main" val="125189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全体の枠組み</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7</a:t>
            </a:fld>
            <a:endParaRPr lang="ja-JP" altLang="en-US"/>
          </a:p>
        </p:txBody>
      </p:sp>
      <p:pic>
        <p:nvPicPr>
          <p:cNvPr id="6" name="図 5"/>
          <p:cNvPicPr>
            <a:picLocks noChangeAspect="1"/>
          </p:cNvPicPr>
          <p:nvPr/>
        </p:nvPicPr>
        <p:blipFill>
          <a:blip r:embed="rId2"/>
          <a:stretch>
            <a:fillRect/>
          </a:stretch>
        </p:blipFill>
        <p:spPr>
          <a:xfrm>
            <a:off x="9178294" y="1986765"/>
            <a:ext cx="1715773" cy="396534"/>
          </a:xfrm>
          <a:prstGeom prst="rect">
            <a:avLst/>
          </a:prstGeom>
        </p:spPr>
      </p:pic>
      <p:pic>
        <p:nvPicPr>
          <p:cNvPr id="7" name="図 6"/>
          <p:cNvPicPr>
            <a:picLocks noChangeAspect="1"/>
          </p:cNvPicPr>
          <p:nvPr/>
        </p:nvPicPr>
        <p:blipFill>
          <a:blip r:embed="rId3"/>
          <a:stretch>
            <a:fillRect/>
          </a:stretch>
        </p:blipFill>
        <p:spPr>
          <a:xfrm>
            <a:off x="455648" y="2401537"/>
            <a:ext cx="1917855" cy="340952"/>
          </a:xfrm>
          <a:prstGeom prst="rect">
            <a:avLst/>
          </a:prstGeom>
        </p:spPr>
      </p:pic>
      <p:pic>
        <p:nvPicPr>
          <p:cNvPr id="8" name="図 7"/>
          <p:cNvPicPr>
            <a:picLocks noChangeAspect="1"/>
          </p:cNvPicPr>
          <p:nvPr/>
        </p:nvPicPr>
        <p:blipFill>
          <a:blip r:embed="rId4"/>
          <a:stretch>
            <a:fillRect/>
          </a:stretch>
        </p:blipFill>
        <p:spPr>
          <a:xfrm>
            <a:off x="455647" y="2830112"/>
            <a:ext cx="711908" cy="711908"/>
          </a:xfrm>
          <a:prstGeom prst="rect">
            <a:avLst/>
          </a:prstGeom>
        </p:spPr>
      </p:pic>
      <p:pic>
        <p:nvPicPr>
          <p:cNvPr id="9" name="図 8"/>
          <p:cNvPicPr>
            <a:picLocks noChangeAspect="1"/>
          </p:cNvPicPr>
          <p:nvPr/>
        </p:nvPicPr>
        <p:blipFill rotWithShape="1">
          <a:blip r:embed="rId5"/>
          <a:srcRect l="25039" t="24210" r="25346" b="28170"/>
          <a:stretch/>
        </p:blipFill>
        <p:spPr>
          <a:xfrm>
            <a:off x="1167555" y="2850904"/>
            <a:ext cx="1371600" cy="691116"/>
          </a:xfrm>
          <a:prstGeom prst="rect">
            <a:avLst/>
          </a:prstGeom>
        </p:spPr>
      </p:pic>
      <p:pic>
        <p:nvPicPr>
          <p:cNvPr id="10" name="図 9"/>
          <p:cNvPicPr>
            <a:picLocks noChangeAspect="1"/>
          </p:cNvPicPr>
          <p:nvPr/>
        </p:nvPicPr>
        <p:blipFill>
          <a:blip r:embed="rId6"/>
          <a:stretch>
            <a:fillRect/>
          </a:stretch>
        </p:blipFill>
        <p:spPr>
          <a:xfrm>
            <a:off x="3100230" y="1358822"/>
            <a:ext cx="805156" cy="745790"/>
          </a:xfrm>
          <a:prstGeom prst="rect">
            <a:avLst/>
          </a:prstGeom>
        </p:spPr>
      </p:pic>
      <p:pic>
        <p:nvPicPr>
          <p:cNvPr id="11" name="図 10"/>
          <p:cNvPicPr>
            <a:picLocks noChangeAspect="1"/>
          </p:cNvPicPr>
          <p:nvPr/>
        </p:nvPicPr>
        <p:blipFill>
          <a:blip r:embed="rId7"/>
          <a:stretch>
            <a:fillRect/>
          </a:stretch>
        </p:blipFill>
        <p:spPr>
          <a:xfrm>
            <a:off x="3960674" y="1768482"/>
            <a:ext cx="677717" cy="677717"/>
          </a:xfrm>
          <a:prstGeom prst="rect">
            <a:avLst/>
          </a:prstGeom>
        </p:spPr>
      </p:pic>
      <p:pic>
        <p:nvPicPr>
          <p:cNvPr id="12" name="図 11"/>
          <p:cNvPicPr>
            <a:picLocks noChangeAspect="1"/>
          </p:cNvPicPr>
          <p:nvPr/>
        </p:nvPicPr>
        <p:blipFill>
          <a:blip r:embed="rId8"/>
          <a:stretch>
            <a:fillRect/>
          </a:stretch>
        </p:blipFill>
        <p:spPr>
          <a:xfrm>
            <a:off x="2894358" y="2309103"/>
            <a:ext cx="1054492" cy="451925"/>
          </a:xfrm>
          <a:prstGeom prst="rect">
            <a:avLst/>
          </a:prstGeom>
        </p:spPr>
      </p:pic>
      <p:sp>
        <p:nvSpPr>
          <p:cNvPr id="13" name="角丸四角形 12"/>
          <p:cNvSpPr/>
          <p:nvPr/>
        </p:nvSpPr>
        <p:spPr>
          <a:xfrm>
            <a:off x="201550" y="1978881"/>
            <a:ext cx="2505647" cy="1754373"/>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下矢印 15"/>
          <p:cNvSpPr/>
          <p:nvPr/>
        </p:nvSpPr>
        <p:spPr>
          <a:xfrm>
            <a:off x="5582607" y="3739697"/>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テキスト ボックス 16"/>
          <p:cNvSpPr txBox="1"/>
          <p:nvPr/>
        </p:nvSpPr>
        <p:spPr>
          <a:xfrm>
            <a:off x="2800626" y="3276306"/>
            <a:ext cx="2191622" cy="954107"/>
          </a:xfrm>
          <a:prstGeom prst="rect">
            <a:avLst/>
          </a:prstGeom>
          <a:noFill/>
        </p:spPr>
        <p:txBody>
          <a:bodyPr wrap="square" rtlCol="0">
            <a:spAutoFit/>
          </a:bodyPr>
          <a:lstStyle/>
          <a:p>
            <a:r>
              <a:rPr lang="ja-JP" altLang="en-US" sz="1400" dirty="0" smtClean="0">
                <a:latin typeface="Meiryo" charset="-128"/>
                <a:ea typeface="Meiryo" charset="-128"/>
                <a:cs typeface="Meiryo" charset="-128"/>
              </a:rPr>
              <a:t>①</a:t>
            </a:r>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転職情報サイト</a:t>
            </a:r>
            <a:endParaRPr lang="ja-JP" altLang="en-US" sz="1400" dirty="0"/>
          </a:p>
          <a:p>
            <a:r>
              <a:rPr lang="ja-JP" altLang="en-US" sz="1400" dirty="0" smtClean="0">
                <a:latin typeface="Meiryo" charset="-128"/>
                <a:ea typeface="Meiryo" charset="-128"/>
                <a:cs typeface="Meiryo" charset="-128"/>
              </a:rPr>
              <a:t>からクローリング</a:t>
            </a:r>
            <a:r>
              <a:rPr lang="en-US" altLang="ja-JP" sz="1400" dirty="0">
                <a:latin typeface="Meiryo" charset="-128"/>
                <a:ea typeface="Meiryo" charset="-128"/>
                <a:cs typeface="Meiryo" charset="-128"/>
              </a:rPr>
              <a:t>/</a:t>
            </a:r>
            <a:r>
              <a:rPr lang="ja-JP" altLang="en-US" sz="1400" dirty="0" smtClean="0">
                <a:latin typeface="Meiryo" charset="-128"/>
                <a:ea typeface="Meiryo" charset="-128"/>
                <a:cs typeface="Meiryo" charset="-128"/>
              </a:rPr>
              <a:t>スクレイピングして必要な情報を</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sp>
        <p:nvSpPr>
          <p:cNvPr id="18" name="円柱 17"/>
          <p:cNvSpPr/>
          <p:nvPr/>
        </p:nvSpPr>
        <p:spPr>
          <a:xfrm>
            <a:off x="5252336" y="2380284"/>
            <a:ext cx="1775638" cy="111436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dirty="0" smtClean="0">
              <a:latin typeface="Meiryo" charset="-128"/>
              <a:ea typeface="Meiryo" charset="-128"/>
              <a:cs typeface="Meiryo" charset="-128"/>
            </a:endParaRPr>
          </a:p>
          <a:p>
            <a:pPr algn="ctr"/>
            <a:r>
              <a:rPr lang="ja-JP" altLang="en-US" dirty="0" smtClean="0">
                <a:latin typeface="Meiryo" charset="-128"/>
                <a:ea typeface="Meiryo" charset="-128"/>
                <a:cs typeface="Meiryo" charset="-128"/>
              </a:rPr>
              <a:t>サーバー</a:t>
            </a:r>
            <a:endParaRPr lang="en-US" altLang="ja-JP" dirty="0" smtClean="0">
              <a:latin typeface="Meiryo" charset="-128"/>
              <a:ea typeface="Meiryo" charset="-128"/>
              <a:cs typeface="Meiryo" charset="-128"/>
            </a:endParaRPr>
          </a:p>
        </p:txBody>
      </p:sp>
      <p:pic>
        <p:nvPicPr>
          <p:cNvPr id="5" name="図 4"/>
          <p:cNvPicPr>
            <a:picLocks noChangeAspect="1"/>
          </p:cNvPicPr>
          <p:nvPr/>
        </p:nvPicPr>
        <p:blipFill>
          <a:blip r:embed="rId9"/>
          <a:stretch>
            <a:fillRect/>
          </a:stretch>
        </p:blipFill>
        <p:spPr>
          <a:xfrm>
            <a:off x="5366660" y="1885172"/>
            <a:ext cx="1546990" cy="419949"/>
          </a:xfrm>
          <a:prstGeom prst="rect">
            <a:avLst/>
          </a:prstGeom>
        </p:spPr>
      </p:pic>
      <p:sp>
        <p:nvSpPr>
          <p:cNvPr id="19" name="下矢印 18"/>
          <p:cNvSpPr/>
          <p:nvPr/>
        </p:nvSpPr>
        <p:spPr>
          <a:xfrm rot="16200000">
            <a:off x="3642577" y="1807704"/>
            <a:ext cx="548428" cy="2150912"/>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下矢印 19"/>
          <p:cNvSpPr/>
          <p:nvPr/>
        </p:nvSpPr>
        <p:spPr>
          <a:xfrm rot="10800000">
            <a:off x="6131035" y="3720515"/>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テキスト ボックス 21"/>
          <p:cNvSpPr txBox="1"/>
          <p:nvPr/>
        </p:nvSpPr>
        <p:spPr>
          <a:xfrm>
            <a:off x="6634570" y="4065047"/>
            <a:ext cx="2372339" cy="738664"/>
          </a:xfrm>
          <a:prstGeom prst="rect">
            <a:avLst/>
          </a:prstGeom>
          <a:noFill/>
        </p:spPr>
        <p:txBody>
          <a:bodyPr wrap="square" rtlCol="0">
            <a:spAutoFit/>
          </a:bodyPr>
          <a:lstStyle/>
          <a:p>
            <a:r>
              <a:rPr lang="ja-JP" altLang="en-US" sz="1400" dirty="0" smtClean="0">
                <a:latin typeface="Meiryo" charset="-128"/>
                <a:ea typeface="Meiryo" charset="-128"/>
                <a:cs typeface="Meiryo" charset="-128"/>
              </a:rPr>
              <a:t>②</a:t>
            </a:r>
            <a:r>
              <a:rPr lang="en-US" altLang="ja-JP" sz="1400" dirty="0" smtClean="0">
                <a:latin typeface="Meiryo" charset="-128"/>
                <a:ea typeface="Meiryo" charset="-128"/>
                <a:cs typeface="Meiryo" charset="-128"/>
              </a:rPr>
              <a:t>Python</a:t>
            </a:r>
            <a:r>
              <a:rPr lang="ja-JP" altLang="en-US" sz="1400" dirty="0" smtClean="0">
                <a:latin typeface="Meiryo" charset="-128"/>
                <a:ea typeface="Meiryo" charset="-128"/>
                <a:cs typeface="Meiryo" charset="-128"/>
              </a:rPr>
              <a:t>で機械学習やデータマイニングを行い、</a:t>
            </a:r>
            <a:endParaRPr lang="en-US" altLang="ja-JP" sz="1400" dirty="0" smtClean="0">
              <a:latin typeface="Meiryo" charset="-128"/>
              <a:ea typeface="Meiryo" charset="-128"/>
              <a:cs typeface="Meiryo" charset="-128"/>
            </a:endParaRPr>
          </a:p>
          <a:p>
            <a:r>
              <a:rPr lang="ja-JP" altLang="en-US" sz="1400" dirty="0" smtClean="0">
                <a:latin typeface="Meiryo" charset="-128"/>
                <a:ea typeface="Meiryo" charset="-128"/>
                <a:cs typeface="Meiryo" charset="-128"/>
              </a:rPr>
              <a:t>結果をサーバー</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pic>
        <p:nvPicPr>
          <p:cNvPr id="23" name="図 22"/>
          <p:cNvPicPr>
            <a:picLocks noChangeAspect="1"/>
          </p:cNvPicPr>
          <p:nvPr/>
        </p:nvPicPr>
        <p:blipFill rotWithShape="1">
          <a:blip r:embed="rId10"/>
          <a:srcRect l="11621" t="20785" r="7318" b="19196"/>
          <a:stretch/>
        </p:blipFill>
        <p:spPr>
          <a:xfrm>
            <a:off x="4610090" y="5072481"/>
            <a:ext cx="1445378" cy="802632"/>
          </a:xfrm>
          <a:prstGeom prst="rect">
            <a:avLst/>
          </a:prstGeom>
        </p:spPr>
      </p:pic>
      <p:sp>
        <p:nvSpPr>
          <p:cNvPr id="25" name="下矢印 24"/>
          <p:cNvSpPr/>
          <p:nvPr/>
        </p:nvSpPr>
        <p:spPr>
          <a:xfrm rot="16200000">
            <a:off x="7864055" y="2037471"/>
            <a:ext cx="548428" cy="17902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p:cNvSpPr/>
          <p:nvPr/>
        </p:nvSpPr>
        <p:spPr>
          <a:xfrm>
            <a:off x="9178294" y="2519744"/>
            <a:ext cx="2413591" cy="147158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表示画面のキャプチャ</a:t>
            </a:r>
            <a:endParaRPr kumimoji="1" lang="ja-JP" altLang="en-US" dirty="0">
              <a:solidFill>
                <a:schemeClr val="tx1"/>
              </a:solidFill>
            </a:endParaRPr>
          </a:p>
        </p:txBody>
      </p:sp>
      <p:pic>
        <p:nvPicPr>
          <p:cNvPr id="27" name="図 26"/>
          <p:cNvPicPr>
            <a:picLocks noChangeAspect="1"/>
          </p:cNvPicPr>
          <p:nvPr/>
        </p:nvPicPr>
        <p:blipFill>
          <a:blip r:embed="rId11"/>
          <a:stretch>
            <a:fillRect/>
          </a:stretch>
        </p:blipFill>
        <p:spPr>
          <a:xfrm>
            <a:off x="4415587" y="5905071"/>
            <a:ext cx="1904366" cy="878938"/>
          </a:xfrm>
          <a:prstGeom prst="rect">
            <a:avLst/>
          </a:prstGeom>
        </p:spPr>
      </p:pic>
      <p:pic>
        <p:nvPicPr>
          <p:cNvPr id="21" name="図 20"/>
          <p:cNvPicPr>
            <a:picLocks noChangeAspect="1"/>
          </p:cNvPicPr>
          <p:nvPr/>
        </p:nvPicPr>
        <p:blipFill>
          <a:blip r:embed="rId12"/>
          <a:stretch>
            <a:fillRect/>
          </a:stretch>
        </p:blipFill>
        <p:spPr>
          <a:xfrm>
            <a:off x="6267097" y="5290814"/>
            <a:ext cx="1462773" cy="1098226"/>
          </a:xfrm>
          <a:prstGeom prst="rect">
            <a:avLst/>
          </a:prstGeom>
        </p:spPr>
      </p:pic>
      <p:sp>
        <p:nvSpPr>
          <p:cNvPr id="28" name="テキスト ボックス 27"/>
          <p:cNvSpPr txBox="1"/>
          <p:nvPr/>
        </p:nvSpPr>
        <p:spPr>
          <a:xfrm>
            <a:off x="7310895" y="2420054"/>
            <a:ext cx="2372339" cy="307777"/>
          </a:xfrm>
          <a:prstGeom prst="rect">
            <a:avLst/>
          </a:prstGeom>
          <a:noFill/>
        </p:spPr>
        <p:txBody>
          <a:bodyPr wrap="square" rtlCol="0">
            <a:spAutoFit/>
          </a:bodyPr>
          <a:lstStyle/>
          <a:p>
            <a:r>
              <a:rPr lang="ja-JP" altLang="en-US" sz="1400" dirty="0" smtClean="0">
                <a:latin typeface="Meiryo" charset="-128"/>
                <a:ea typeface="Meiryo" charset="-128"/>
                <a:cs typeface="Meiryo" charset="-128"/>
              </a:rPr>
              <a:t>③</a:t>
            </a:r>
            <a:r>
              <a:rPr lang="en-US" altLang="ja-JP" sz="1400" dirty="0" smtClean="0">
                <a:latin typeface="Meiryo" charset="-128"/>
                <a:ea typeface="Meiryo" charset="-128"/>
                <a:cs typeface="Meiryo" charset="-128"/>
              </a:rPr>
              <a:t>meteor</a:t>
            </a:r>
            <a:r>
              <a:rPr lang="ja-JP" altLang="en-US" sz="1400" dirty="0" smtClean="0">
                <a:latin typeface="Meiryo" charset="-128"/>
                <a:ea typeface="Meiryo" charset="-128"/>
                <a:cs typeface="Meiryo" charset="-128"/>
              </a:rPr>
              <a:t>で</a:t>
            </a:r>
            <a:r>
              <a:rPr lang="en-US" altLang="ja-JP" sz="1400" dirty="0" smtClean="0">
                <a:latin typeface="Meiryo" charset="-128"/>
                <a:ea typeface="Meiryo" charset="-128"/>
                <a:cs typeface="Meiryo" charset="-128"/>
              </a:rPr>
              <a:t>~~~</a:t>
            </a:r>
            <a:endParaRPr lang="ja-JP" altLang="en-US" sz="1400" dirty="0">
              <a:latin typeface="Meiryo" charset="-128"/>
              <a:ea typeface="Meiryo" charset="-128"/>
              <a:cs typeface="Meiryo" charset="-128"/>
            </a:endParaRPr>
          </a:p>
        </p:txBody>
      </p:sp>
      <p:sp>
        <p:nvSpPr>
          <p:cNvPr id="29" name="正方形/長方形 28"/>
          <p:cNvSpPr/>
          <p:nvPr/>
        </p:nvSpPr>
        <p:spPr>
          <a:xfrm>
            <a:off x="514051" y="1837224"/>
            <a:ext cx="1880643" cy="307777"/>
          </a:xfrm>
          <a:prstGeom prst="rect">
            <a:avLst/>
          </a:prstGeom>
          <a:solidFill>
            <a:schemeClr val="bg1"/>
          </a:solidFill>
        </p:spPr>
        <p:txBody>
          <a:bodyPr wrap="none">
            <a:spAutoFit/>
          </a:bodyPr>
          <a:lstStyle/>
          <a:p>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a:t>
            </a:r>
            <a:r>
              <a:rPr lang="ja-JP" altLang="en-US" sz="1400" dirty="0" smtClean="0">
                <a:latin typeface="Meiryo" charset="-128"/>
                <a:ea typeface="Meiryo" charset="-128"/>
                <a:cs typeface="Meiryo" charset="-128"/>
              </a:rPr>
              <a:t>サイト</a:t>
            </a:r>
            <a:endParaRPr lang="ja-JP" altLang="en-US" sz="1400" dirty="0"/>
          </a:p>
        </p:txBody>
      </p:sp>
    </p:spTree>
    <p:extLst>
      <p:ext uri="{BB962C8B-B14F-4D97-AF65-F5344CB8AC3E}">
        <p14:creationId xmlns:p14="http://schemas.microsoft.com/office/powerpoint/2010/main" val="214120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①クローリング・スクレイピング</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8</a:t>
            </a:fld>
            <a:endParaRPr lang="ja-JP" altLang="en-US"/>
          </a:p>
        </p:txBody>
      </p:sp>
      <p:sp>
        <p:nvSpPr>
          <p:cNvPr id="5" name="コンテンツ プレースホルダー 2"/>
          <p:cNvSpPr txBox="1">
            <a:spLocks/>
          </p:cNvSpPr>
          <p:nvPr/>
        </p:nvSpPr>
        <p:spPr>
          <a:xfrm>
            <a:off x="6155660" y="1296128"/>
            <a:ext cx="5163879" cy="5051509"/>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外資就活ドットコムや</a:t>
            </a:r>
            <a:r>
              <a:rPr lang="en-US" altLang="ja-JP" dirty="0" err="1" smtClean="0"/>
              <a:t>Vorkers</a:t>
            </a:r>
            <a:r>
              <a:rPr lang="ja-JP" altLang="en-US" dirty="0" smtClean="0"/>
              <a:t>などからデータをクローリング</a:t>
            </a:r>
            <a:endParaRPr lang="en-US" altLang="ja-JP" dirty="0" smtClean="0"/>
          </a:p>
          <a:p>
            <a:pPr lvl="1"/>
            <a:r>
              <a:rPr lang="ja-JP" altLang="en-US" dirty="0" smtClean="0"/>
              <a:t>企業情報や選考体験記、転職者による企業評価などを中心に</a:t>
            </a:r>
            <a:r>
              <a:rPr lang="en-US" altLang="ja-JP" dirty="0" smtClean="0"/>
              <a:t>HTML</a:t>
            </a:r>
            <a:r>
              <a:rPr lang="ja-JP" altLang="en-US" dirty="0" smtClean="0"/>
              <a:t>を取得</a:t>
            </a:r>
            <a:endParaRPr lang="en-US" altLang="ja-JP" dirty="0" smtClean="0"/>
          </a:p>
          <a:p>
            <a:pPr lvl="1"/>
            <a:r>
              <a:rPr lang="en-US" altLang="ja-JP" dirty="0" smtClean="0"/>
              <a:t>JS</a:t>
            </a:r>
            <a:r>
              <a:rPr lang="ja-JP" altLang="en-US" dirty="0" smtClean="0"/>
              <a:t>の実行が必要な部分があるため</a:t>
            </a:r>
            <a:r>
              <a:rPr lang="en-US" altLang="ja-JP" dirty="0" smtClean="0"/>
              <a:t>Selenium</a:t>
            </a:r>
            <a:r>
              <a:rPr lang="ja-JP" altLang="en-US" dirty="0" smtClean="0"/>
              <a:t>と</a:t>
            </a:r>
            <a:r>
              <a:rPr lang="en-US" altLang="ja-JP" dirty="0" err="1" smtClean="0"/>
              <a:t>PhantomJS</a:t>
            </a:r>
            <a:r>
              <a:rPr lang="ja-JP" altLang="en-US" dirty="0" smtClean="0"/>
              <a:t>を利用</a:t>
            </a:r>
            <a:endParaRPr lang="en-US" altLang="ja-JP" dirty="0" smtClean="0"/>
          </a:p>
          <a:p>
            <a:pPr lvl="1"/>
            <a:endParaRPr lang="en-US" altLang="ja-JP" dirty="0"/>
          </a:p>
          <a:p>
            <a:r>
              <a:rPr lang="en-US" altLang="ja-JP" dirty="0" err="1" smtClean="0"/>
              <a:t>Beautifulsoup</a:t>
            </a:r>
            <a:r>
              <a:rPr lang="ja-JP" altLang="en-US" dirty="0" smtClean="0"/>
              <a:t>でスクレイピングして</a:t>
            </a:r>
            <a:r>
              <a:rPr lang="en-US" altLang="ja-JP" dirty="0" smtClean="0"/>
              <a:t>HTML</a:t>
            </a:r>
            <a:r>
              <a:rPr lang="ja-JP" altLang="en-US" dirty="0" smtClean="0"/>
              <a:t>を解析し、必要な情報を抽出しサーバーに格納</a:t>
            </a:r>
            <a:endParaRPr lang="en-US" altLang="ja-JP" dirty="0" smtClean="0"/>
          </a:p>
        </p:txBody>
      </p:sp>
      <p:pic>
        <p:nvPicPr>
          <p:cNvPr id="6" name="図 5"/>
          <p:cNvPicPr>
            <a:picLocks noChangeAspect="1"/>
          </p:cNvPicPr>
          <p:nvPr/>
        </p:nvPicPr>
        <p:blipFill>
          <a:blip r:embed="rId2"/>
          <a:stretch>
            <a:fillRect/>
          </a:stretch>
        </p:blipFill>
        <p:spPr>
          <a:xfrm>
            <a:off x="1073842" y="1296128"/>
            <a:ext cx="1696191" cy="1425807"/>
          </a:xfrm>
          <a:prstGeom prst="rect">
            <a:avLst/>
          </a:prstGeom>
        </p:spPr>
      </p:pic>
      <p:pic>
        <p:nvPicPr>
          <p:cNvPr id="7" name="図 6"/>
          <p:cNvPicPr>
            <a:picLocks noChangeAspect="1"/>
          </p:cNvPicPr>
          <p:nvPr/>
        </p:nvPicPr>
        <p:blipFill>
          <a:blip r:embed="rId3"/>
          <a:stretch>
            <a:fillRect/>
          </a:stretch>
        </p:blipFill>
        <p:spPr>
          <a:xfrm>
            <a:off x="3008072" y="1389974"/>
            <a:ext cx="1866356" cy="1331961"/>
          </a:xfrm>
          <a:prstGeom prst="rect">
            <a:avLst/>
          </a:prstGeom>
        </p:spPr>
      </p:pic>
      <p:pic>
        <p:nvPicPr>
          <p:cNvPr id="8" name="図 7"/>
          <p:cNvPicPr>
            <a:picLocks noChangeAspect="1"/>
          </p:cNvPicPr>
          <p:nvPr/>
        </p:nvPicPr>
        <p:blipFill>
          <a:blip r:embed="rId4"/>
          <a:stretch>
            <a:fillRect/>
          </a:stretch>
        </p:blipFill>
        <p:spPr>
          <a:xfrm>
            <a:off x="2104585" y="3613972"/>
            <a:ext cx="1720523" cy="1153981"/>
          </a:xfrm>
          <a:prstGeom prst="rect">
            <a:avLst/>
          </a:prstGeom>
        </p:spPr>
      </p:pic>
      <p:sp>
        <p:nvSpPr>
          <p:cNvPr id="9" name="下矢印 8"/>
          <p:cNvSpPr/>
          <p:nvPr/>
        </p:nvSpPr>
        <p:spPr>
          <a:xfrm>
            <a:off x="2701731" y="284066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0" name="図 9"/>
          <p:cNvPicPr>
            <a:picLocks noChangeAspect="1"/>
          </p:cNvPicPr>
          <p:nvPr/>
        </p:nvPicPr>
        <p:blipFill>
          <a:blip r:embed="rId5"/>
          <a:stretch>
            <a:fillRect/>
          </a:stretch>
        </p:blipFill>
        <p:spPr>
          <a:xfrm>
            <a:off x="1474173" y="2971137"/>
            <a:ext cx="515011" cy="477038"/>
          </a:xfrm>
          <a:prstGeom prst="rect">
            <a:avLst/>
          </a:prstGeom>
        </p:spPr>
      </p:pic>
      <p:pic>
        <p:nvPicPr>
          <p:cNvPr id="11" name="図 10"/>
          <p:cNvPicPr>
            <a:picLocks noChangeAspect="1"/>
          </p:cNvPicPr>
          <p:nvPr/>
        </p:nvPicPr>
        <p:blipFill>
          <a:blip r:embed="rId6"/>
          <a:stretch>
            <a:fillRect/>
          </a:stretch>
        </p:blipFill>
        <p:spPr>
          <a:xfrm>
            <a:off x="2105326" y="2971137"/>
            <a:ext cx="470964" cy="470964"/>
          </a:xfrm>
          <a:prstGeom prst="rect">
            <a:avLst/>
          </a:prstGeom>
        </p:spPr>
      </p:pic>
      <p:pic>
        <p:nvPicPr>
          <p:cNvPr id="12" name="図 11"/>
          <p:cNvPicPr>
            <a:picLocks noChangeAspect="1"/>
          </p:cNvPicPr>
          <p:nvPr/>
        </p:nvPicPr>
        <p:blipFill>
          <a:blip r:embed="rId7"/>
          <a:stretch>
            <a:fillRect/>
          </a:stretch>
        </p:blipFill>
        <p:spPr>
          <a:xfrm>
            <a:off x="1664242" y="4939824"/>
            <a:ext cx="1054492" cy="451925"/>
          </a:xfrm>
          <a:prstGeom prst="rect">
            <a:avLst/>
          </a:prstGeom>
        </p:spPr>
      </p:pic>
      <p:sp>
        <p:nvSpPr>
          <p:cNvPr id="13" name="下矢印 12"/>
          <p:cNvSpPr/>
          <p:nvPr/>
        </p:nvSpPr>
        <p:spPr>
          <a:xfrm>
            <a:off x="2718734" y="487773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円柱 13"/>
          <p:cNvSpPr/>
          <p:nvPr/>
        </p:nvSpPr>
        <p:spPr>
          <a:xfrm>
            <a:off x="2340808" y="6021498"/>
            <a:ext cx="1334528" cy="77270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sz="1400" dirty="0" smtClean="0">
              <a:latin typeface="Meiryo" charset="-128"/>
              <a:ea typeface="Meiryo" charset="-128"/>
              <a:cs typeface="Meiryo" charset="-128"/>
            </a:endParaRPr>
          </a:p>
          <a:p>
            <a:pPr algn="ctr"/>
            <a:r>
              <a:rPr lang="ja-JP" altLang="en-US" sz="1400" dirty="0" smtClean="0">
                <a:latin typeface="Meiryo" charset="-128"/>
                <a:ea typeface="Meiryo" charset="-128"/>
                <a:cs typeface="Meiryo" charset="-128"/>
              </a:rPr>
              <a:t>サーバー</a:t>
            </a:r>
            <a:endParaRPr lang="en-US" altLang="ja-JP" sz="1400" dirty="0" smtClean="0">
              <a:latin typeface="Meiryo" charset="-128"/>
              <a:ea typeface="Meiryo" charset="-128"/>
              <a:cs typeface="Meiryo" charset="-128"/>
            </a:endParaRPr>
          </a:p>
        </p:txBody>
      </p:sp>
      <p:pic>
        <p:nvPicPr>
          <p:cNvPr id="15" name="図 14"/>
          <p:cNvPicPr>
            <a:picLocks noChangeAspect="1"/>
          </p:cNvPicPr>
          <p:nvPr/>
        </p:nvPicPr>
        <p:blipFill>
          <a:blip r:embed="rId8"/>
          <a:stretch>
            <a:fillRect/>
          </a:stretch>
        </p:blipFill>
        <p:spPr>
          <a:xfrm>
            <a:off x="2266079" y="5575480"/>
            <a:ext cx="1483985" cy="402846"/>
          </a:xfrm>
          <a:prstGeom prst="rect">
            <a:avLst/>
          </a:prstGeom>
        </p:spPr>
      </p:pic>
      <p:sp>
        <p:nvSpPr>
          <p:cNvPr id="16" name="テキスト ボックス 15"/>
          <p:cNvSpPr txBox="1"/>
          <p:nvPr/>
        </p:nvSpPr>
        <p:spPr>
          <a:xfrm>
            <a:off x="3288837" y="2989465"/>
            <a:ext cx="1261884" cy="307777"/>
          </a:xfrm>
          <a:prstGeom prst="rect">
            <a:avLst/>
          </a:prstGeom>
          <a:noFill/>
        </p:spPr>
        <p:txBody>
          <a:bodyPr wrap="none" rtlCol="0">
            <a:spAutoFit/>
          </a:bodyPr>
          <a:lstStyle/>
          <a:p>
            <a:r>
              <a:rPr kumimoji="1" lang="ja-JP" altLang="en-US" sz="1400" dirty="0" smtClean="0">
                <a:latin typeface="Meiryo" charset="-128"/>
                <a:ea typeface="Meiryo" charset="-128"/>
                <a:cs typeface="Meiryo" charset="-128"/>
              </a:rPr>
              <a:t>クローリング</a:t>
            </a:r>
          </a:p>
        </p:txBody>
      </p:sp>
      <p:sp>
        <p:nvSpPr>
          <p:cNvPr id="17" name="テキスト ボックス 16"/>
          <p:cNvSpPr txBox="1"/>
          <p:nvPr/>
        </p:nvSpPr>
        <p:spPr>
          <a:xfrm>
            <a:off x="3288837" y="4960395"/>
            <a:ext cx="1441420" cy="523220"/>
          </a:xfrm>
          <a:prstGeom prst="rect">
            <a:avLst/>
          </a:prstGeom>
          <a:noFill/>
        </p:spPr>
        <p:txBody>
          <a:bodyPr wrap="none" rtlCol="0">
            <a:spAutoFit/>
          </a:bodyPr>
          <a:lstStyle/>
          <a:p>
            <a:r>
              <a:rPr kumimoji="1" lang="ja-JP" altLang="en-US" sz="1400" smtClean="0">
                <a:latin typeface="Meiryo" charset="-128"/>
                <a:ea typeface="Meiryo" charset="-128"/>
                <a:cs typeface="Meiryo" charset="-128"/>
              </a:rPr>
              <a:t>スクレイピング</a:t>
            </a:r>
            <a:endParaRPr kumimoji="1" lang="en-US" altLang="ja-JP" sz="1400" dirty="0" smtClean="0">
              <a:latin typeface="Meiryo" charset="-128"/>
              <a:ea typeface="Meiryo" charset="-128"/>
              <a:cs typeface="Meiryo" charset="-128"/>
            </a:endParaRPr>
          </a:p>
          <a:p>
            <a:r>
              <a:rPr kumimoji="1" lang="en-US" altLang="ja-JP" sz="1400" dirty="0" smtClean="0">
                <a:latin typeface="Meiryo" charset="-128"/>
                <a:ea typeface="Meiryo" charset="-128"/>
                <a:cs typeface="Meiryo" charset="-128"/>
              </a:rPr>
              <a:t>DB</a:t>
            </a:r>
            <a:r>
              <a:rPr kumimoji="1" lang="ja-JP" altLang="en-US" sz="1400" dirty="0" smtClean="0">
                <a:latin typeface="Meiryo" charset="-128"/>
                <a:ea typeface="Meiryo" charset="-128"/>
                <a:cs typeface="Meiryo" charset="-128"/>
              </a:rPr>
              <a:t>格納</a:t>
            </a:r>
          </a:p>
        </p:txBody>
      </p:sp>
    </p:spTree>
    <p:extLst>
      <p:ext uri="{BB962C8B-B14F-4D97-AF65-F5344CB8AC3E}">
        <p14:creationId xmlns:p14="http://schemas.microsoft.com/office/powerpoint/2010/main" val="2014285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589" y="841843"/>
            <a:ext cx="4275312" cy="3206485"/>
          </a:xfrm>
          <a:prstGeom prst="rect">
            <a:avLst/>
          </a:prstGeom>
        </p:spPr>
      </p:pic>
      <p:sp>
        <p:nvSpPr>
          <p:cNvPr id="2" name="タイトル 1"/>
          <p:cNvSpPr>
            <a:spLocks noGrp="1"/>
          </p:cNvSpPr>
          <p:nvPr>
            <p:ph type="title"/>
          </p:nvPr>
        </p:nvSpPr>
        <p:spPr/>
        <p:txBody>
          <a:bodyPr/>
          <a:lstStyle/>
          <a:p>
            <a:r>
              <a:rPr lang="ja-JP" altLang="en-US" dirty="0" smtClean="0"/>
              <a:t>実装②　</a:t>
            </a:r>
            <a:r>
              <a:rPr lang="en-US" altLang="ja-JP" dirty="0"/>
              <a:t>W</a:t>
            </a:r>
            <a:r>
              <a:rPr lang="en-US" altLang="ja-JP" dirty="0" smtClean="0"/>
              <a:t>ord</a:t>
            </a:r>
            <a:r>
              <a:rPr lang="ja-JP" altLang="en-US" dirty="0" smtClean="0"/>
              <a:t> </a:t>
            </a:r>
            <a:r>
              <a:rPr lang="en-US" altLang="ja-JP" dirty="0"/>
              <a:t>C</a:t>
            </a:r>
            <a:r>
              <a:rPr lang="en-US" altLang="ja-JP" dirty="0" smtClean="0"/>
              <a:t>loud</a:t>
            </a:r>
            <a:endParaRPr kumimoji="1" lang="ja-JP" altLang="en-US" dirty="0"/>
          </a:p>
        </p:txBody>
      </p:sp>
      <p:sp>
        <p:nvSpPr>
          <p:cNvPr id="3" name="コンテンツ プレースホルダー 2"/>
          <p:cNvSpPr>
            <a:spLocks noGrp="1"/>
          </p:cNvSpPr>
          <p:nvPr>
            <p:ph idx="1"/>
          </p:nvPr>
        </p:nvSpPr>
        <p:spPr>
          <a:xfrm>
            <a:off x="6410496" y="3512320"/>
            <a:ext cx="5671128" cy="2512292"/>
          </a:xfrm>
        </p:spPr>
        <p:txBody>
          <a:bodyPr>
            <a:normAutofit/>
          </a:bodyPr>
          <a:lstStyle/>
          <a:p>
            <a:r>
              <a:rPr kumimoji="1" lang="en-US" altLang="ja-JP" dirty="0" smtClean="0"/>
              <a:t>Word Cloud</a:t>
            </a:r>
            <a:r>
              <a:rPr kumimoji="1" lang="ja-JP" altLang="en-US" dirty="0" smtClean="0"/>
              <a:t>とは単語の出現頻度を可視化したもの</a:t>
            </a:r>
            <a:endParaRPr kumimoji="1" lang="en-US" altLang="ja-JP" dirty="0" smtClean="0"/>
          </a:p>
          <a:p>
            <a:r>
              <a:rPr lang="ja-JP" altLang="en-US" dirty="0" smtClean="0"/>
              <a:t>組織体制・企業文化に対する実際の社員の口コミについて</a:t>
            </a:r>
            <a:r>
              <a:rPr lang="en-US" altLang="ja-JP" dirty="0" smtClean="0"/>
              <a:t>Word Cloud</a:t>
            </a:r>
            <a:r>
              <a:rPr lang="ja-JP" altLang="en-US" dirty="0" smtClean="0"/>
              <a:t>を作成</a:t>
            </a:r>
            <a:endParaRPr lang="en-US" altLang="ja-JP" dirty="0" smtClean="0"/>
          </a:p>
          <a:p>
            <a:r>
              <a:rPr lang="ja-JP" altLang="en-US" dirty="0" smtClean="0"/>
              <a:t>企業の実際の特徴を一目でわかるようにした</a:t>
            </a:r>
            <a:endParaRPr lang="en-US" altLang="ja-JP" dirty="0" smtClean="0"/>
          </a:p>
          <a:p>
            <a:endParaRPr kumimoji="1" lang="en-US" altLang="ja-JP" dirty="0" smtClean="0"/>
          </a:p>
          <a:p>
            <a:endParaRPr lang="en-US" altLang="ja-JP"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9</a:t>
            </a:fld>
            <a:endParaRPr lang="ja-JP" altLang="en-US"/>
          </a:p>
        </p:txBody>
      </p:sp>
      <p:sp>
        <p:nvSpPr>
          <p:cNvPr id="5" name="角丸四角形 4"/>
          <p:cNvSpPr/>
          <p:nvPr/>
        </p:nvSpPr>
        <p:spPr>
          <a:xfrm>
            <a:off x="7160490" y="1093996"/>
            <a:ext cx="3609110" cy="1935531"/>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コンテンツ プレースホルダー 2"/>
          <p:cNvSpPr txBox="1">
            <a:spLocks/>
          </p:cNvSpPr>
          <p:nvPr/>
        </p:nvSpPr>
        <p:spPr>
          <a:xfrm>
            <a:off x="7552070" y="1210189"/>
            <a:ext cx="2931202" cy="1819338"/>
          </a:xfrm>
          <a:prstGeom prst="rect">
            <a:avLst/>
          </a:prstGeom>
        </p:spPr>
        <p:txBody>
          <a:bodyPr vert="horz" lIns="91440" tIns="45720" rIns="91440" bIns="45720" rtlCol="0">
            <a:normAutofit fontScale="92500" lnSpcReduction="10000"/>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pPr marL="0" indent="0">
              <a:buNone/>
            </a:pPr>
            <a:r>
              <a:rPr lang="ja-JP" altLang="en-US" dirty="0" smtClean="0"/>
              <a:t>現在の就活サイトの問題</a:t>
            </a:r>
            <a:endParaRPr lang="en-US" altLang="ja-JP" dirty="0" smtClean="0"/>
          </a:p>
          <a:p>
            <a:pPr lvl="1"/>
            <a:r>
              <a:rPr lang="ja-JP" altLang="en-US" dirty="0" smtClean="0"/>
              <a:t>企業情報が企業視点で書かれている</a:t>
            </a:r>
            <a:endParaRPr lang="en-US" altLang="ja-JP" dirty="0" smtClean="0"/>
          </a:p>
          <a:p>
            <a:pPr lvl="1"/>
            <a:r>
              <a:rPr lang="ja-JP" altLang="en-US" dirty="0" smtClean="0"/>
              <a:t>社員の口コミがまとめられていない</a:t>
            </a:r>
            <a:endParaRPr lang="en-US" altLang="ja-JP" dirty="0" smtClean="0"/>
          </a:p>
        </p:txBody>
      </p:sp>
      <p:pic>
        <p:nvPicPr>
          <p:cNvPr id="8" name="図 7"/>
          <p:cNvPicPr>
            <a:picLocks noChangeAspect="1"/>
          </p:cNvPicPr>
          <p:nvPr/>
        </p:nvPicPr>
        <p:blipFill>
          <a:blip r:embed="rId3"/>
          <a:stretch>
            <a:fillRect/>
          </a:stretch>
        </p:blipFill>
        <p:spPr>
          <a:xfrm>
            <a:off x="935641" y="3885182"/>
            <a:ext cx="5474855" cy="2227060"/>
          </a:xfrm>
          <a:prstGeom prst="rect">
            <a:avLst/>
          </a:prstGeom>
        </p:spPr>
      </p:pic>
      <p:sp>
        <p:nvSpPr>
          <p:cNvPr id="9" name="テキスト ボックス 8"/>
          <p:cNvSpPr txBox="1"/>
          <p:nvPr/>
        </p:nvSpPr>
        <p:spPr>
          <a:xfrm>
            <a:off x="2939535" y="1105836"/>
            <a:ext cx="1467068" cy="400110"/>
          </a:xfrm>
          <a:prstGeom prst="rect">
            <a:avLst/>
          </a:prstGeom>
          <a:noFill/>
        </p:spPr>
        <p:txBody>
          <a:bodyPr wrap="none" rtlCol="0">
            <a:spAutoFit/>
          </a:bodyPr>
          <a:lstStyle/>
          <a:p>
            <a:pPr algn="ctr"/>
            <a:r>
              <a:rPr lang="ja-JP" altLang="en-US" sz="2000" dirty="0" smtClean="0">
                <a:latin typeface="Meiryo" charset="-128"/>
                <a:ea typeface="Meiryo" charset="-128"/>
                <a:cs typeface="Meiryo" charset="-128"/>
              </a:rPr>
              <a:t>電通の場合</a:t>
            </a:r>
            <a:endParaRPr kumimoji="1" lang="ja-JP" altLang="en-US" sz="2000" dirty="0" smtClean="0">
              <a:latin typeface="Meiryo" charset="-128"/>
              <a:ea typeface="Meiryo" charset="-128"/>
              <a:cs typeface="Meiryo" charset="-128"/>
            </a:endParaRPr>
          </a:p>
        </p:txBody>
      </p:sp>
      <p:sp>
        <p:nvSpPr>
          <p:cNvPr id="10" name="テキスト ボックス 9"/>
          <p:cNvSpPr txBox="1"/>
          <p:nvPr/>
        </p:nvSpPr>
        <p:spPr>
          <a:xfrm>
            <a:off x="2833790" y="3433955"/>
            <a:ext cx="1492909" cy="369332"/>
          </a:xfrm>
          <a:prstGeom prst="rect">
            <a:avLst/>
          </a:prstGeom>
          <a:noFill/>
        </p:spPr>
        <p:txBody>
          <a:bodyPr wrap="none" rtlCol="0">
            <a:spAutoFit/>
          </a:bodyPr>
          <a:lstStyle/>
          <a:p>
            <a:pPr algn="ctr"/>
            <a:r>
              <a:rPr lang="en-US" altLang="ja-JP" dirty="0" smtClean="0">
                <a:latin typeface="Meiryo" charset="-128"/>
                <a:ea typeface="Meiryo" charset="-128"/>
                <a:cs typeface="Meiryo" charset="-128"/>
              </a:rPr>
              <a:t>Word Cloud</a:t>
            </a:r>
            <a:endParaRPr kumimoji="1" lang="ja-JP" altLang="en-US" dirty="0" smtClean="0">
              <a:latin typeface="Meiryo" charset="-128"/>
              <a:ea typeface="Meiryo" charset="-128"/>
              <a:cs typeface="Meiryo" charset="-128"/>
            </a:endParaRPr>
          </a:p>
        </p:txBody>
      </p:sp>
      <p:sp>
        <p:nvSpPr>
          <p:cNvPr id="11" name="テキスト ボックス 10"/>
          <p:cNvSpPr txBox="1"/>
          <p:nvPr/>
        </p:nvSpPr>
        <p:spPr>
          <a:xfrm>
            <a:off x="3026246" y="6200284"/>
            <a:ext cx="1107996" cy="369332"/>
          </a:xfrm>
          <a:prstGeom prst="rect">
            <a:avLst/>
          </a:prstGeom>
          <a:noFill/>
        </p:spPr>
        <p:txBody>
          <a:bodyPr wrap="none" rtlCol="0">
            <a:spAutoFit/>
          </a:bodyPr>
          <a:lstStyle/>
          <a:p>
            <a:pPr algn="ctr"/>
            <a:r>
              <a:rPr lang="ja-JP" altLang="en-US" dirty="0" smtClean="0">
                <a:latin typeface="Meiryo" charset="-128"/>
                <a:ea typeface="Meiryo" charset="-128"/>
                <a:cs typeface="Meiryo" charset="-128"/>
              </a:rPr>
              <a:t>外資就活</a:t>
            </a:r>
            <a:endParaRPr kumimoji="1" lang="ja-JP" altLang="en-US" dirty="0" smtClean="0">
              <a:latin typeface="Meiryo" charset="-128"/>
              <a:ea typeface="Meiryo" charset="-128"/>
              <a:cs typeface="Meiryo" charset="-128"/>
            </a:endParaRPr>
          </a:p>
        </p:txBody>
      </p:sp>
    </p:spTree>
    <p:extLst>
      <p:ext uri="{BB962C8B-B14F-4D97-AF65-F5344CB8AC3E}">
        <p14:creationId xmlns:p14="http://schemas.microsoft.com/office/powerpoint/2010/main" val="2612396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smtClean="0">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template" id="{951C98CF-1D93-B64A-ADB6-C5955381DC1A}" vid="{9EAE4893-94EA-2D47-B5F5-950B80F960B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24811</TotalTime>
  <Words>763</Words>
  <Application>Microsoft Office PowerPoint</Application>
  <PresentationFormat>ワイド画面</PresentationFormat>
  <Paragraphs>104</Paragraphs>
  <Slides>12</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ＭＳ Ｐゴシック</vt:lpstr>
      <vt:lpstr>Meiryo</vt:lpstr>
      <vt:lpstr>Yu Gothic</vt:lpstr>
      <vt:lpstr>Arial</vt:lpstr>
      <vt:lpstr>Calibri</vt:lpstr>
      <vt:lpstr>simple</vt:lpstr>
      <vt:lpstr>Web工学とビジネスモデル [サービス名]</vt:lpstr>
      <vt:lpstr>サービスの概要</vt:lpstr>
      <vt:lpstr>就活サイトの現状</vt:lpstr>
      <vt:lpstr>就活サイトの問題点</vt:lpstr>
      <vt:lpstr>提案</vt:lpstr>
      <vt:lpstr>デモ</vt:lpstr>
      <vt:lpstr>実装　全体の枠組み</vt:lpstr>
      <vt:lpstr>実装　①クローリング・スクレイピング</vt:lpstr>
      <vt:lpstr>実装②　Word Cloud</vt:lpstr>
      <vt:lpstr>ビジネスモデル</vt:lpstr>
      <vt:lpstr>今後の課題</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中川大海</dc:creator>
  <cp:lastModifiedBy>梶村直人</cp:lastModifiedBy>
  <cp:revision>725</cp:revision>
  <cp:lastPrinted>2017-05-28T21:56:57Z</cp:lastPrinted>
  <dcterms:created xsi:type="dcterms:W3CDTF">2016-12-08T13:08:22Z</dcterms:created>
  <dcterms:modified xsi:type="dcterms:W3CDTF">2017-07-19T02:44:50Z</dcterms:modified>
</cp:coreProperties>
</file>